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27" r:id="rId2"/>
    <p:sldId id="334" r:id="rId3"/>
    <p:sldId id="353" r:id="rId4"/>
    <p:sldId id="354" r:id="rId5"/>
    <p:sldId id="355" r:id="rId6"/>
    <p:sldId id="357" r:id="rId7"/>
    <p:sldId id="356" r:id="rId8"/>
    <p:sldId id="358"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94660"/>
  </p:normalViewPr>
  <p:slideViewPr>
    <p:cSldViewPr snapToGrid="0">
      <p:cViewPr varScale="1">
        <p:scale>
          <a:sx n="115" d="100"/>
          <a:sy n="115" d="100"/>
        </p:scale>
        <p:origin x="280" y="18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CB045-BD0B-514F-A6B8-9680C6F0C36B}" type="doc">
      <dgm:prSet loTypeId="urn:microsoft.com/office/officeart/2005/8/layout/hChevron3" loCatId="" qsTypeId="urn:microsoft.com/office/officeart/2005/8/quickstyle/simple1" qsCatId="simple" csTypeId="urn:microsoft.com/office/officeart/2005/8/colors/accent1_2" csCatId="accent1" phldr="1"/>
      <dgm:spPr/>
      <dgm:t>
        <a:bodyPr/>
        <a:lstStyle/>
        <a:p>
          <a:endParaRPr lang="en-GB"/>
        </a:p>
      </dgm:t>
    </dgm:pt>
    <dgm:pt modelId="{C7EA70F7-22FF-6147-A716-AF62D9DC0BE3}">
      <dgm:prSet phldrT="[Text]"/>
      <dgm:spPr/>
      <dgm:t>
        <a:bodyPr/>
        <a:lstStyle/>
        <a:p>
          <a:r>
            <a:rPr lang="en-GB" dirty="0"/>
            <a:t>Getting Started</a:t>
          </a:r>
        </a:p>
      </dgm:t>
    </dgm:pt>
    <dgm:pt modelId="{743C1171-7898-244B-BA8C-45DCF99B614D}" type="parTrans" cxnId="{57A94446-83E6-DD44-BD73-7E4D59ABDC20}">
      <dgm:prSet/>
      <dgm:spPr/>
      <dgm:t>
        <a:bodyPr/>
        <a:lstStyle/>
        <a:p>
          <a:endParaRPr lang="en-GB"/>
        </a:p>
      </dgm:t>
    </dgm:pt>
    <dgm:pt modelId="{75430D09-D793-664A-97E3-381D5E77CDCD}" type="sibTrans" cxnId="{57A94446-83E6-DD44-BD73-7E4D59ABDC20}">
      <dgm:prSet/>
      <dgm:spPr/>
      <dgm:t>
        <a:bodyPr/>
        <a:lstStyle/>
        <a:p>
          <a:endParaRPr lang="en-GB"/>
        </a:p>
      </dgm:t>
    </dgm:pt>
    <dgm:pt modelId="{1293C105-2ABE-F54F-9741-8469A05D38D9}">
      <dgm:prSet phldrT="[Text]"/>
      <dgm:spPr/>
      <dgm:t>
        <a:bodyPr/>
        <a:lstStyle/>
        <a:p>
          <a:r>
            <a:rPr lang="en-GB" dirty="0"/>
            <a:t>Scoping</a:t>
          </a:r>
        </a:p>
      </dgm:t>
    </dgm:pt>
    <dgm:pt modelId="{B52F732E-36DE-274B-8211-02DD3B6F423B}" type="parTrans" cxnId="{80605936-D838-6F4E-B8B8-F6D260262138}">
      <dgm:prSet/>
      <dgm:spPr/>
      <dgm:t>
        <a:bodyPr/>
        <a:lstStyle/>
        <a:p>
          <a:endParaRPr lang="en-GB"/>
        </a:p>
      </dgm:t>
    </dgm:pt>
    <dgm:pt modelId="{42A680A4-BC30-924F-A14D-81B6CB9E1C78}" type="sibTrans" cxnId="{80605936-D838-6F4E-B8B8-F6D260262138}">
      <dgm:prSet/>
      <dgm:spPr/>
      <dgm:t>
        <a:bodyPr/>
        <a:lstStyle/>
        <a:p>
          <a:endParaRPr lang="en-GB"/>
        </a:p>
      </dgm:t>
    </dgm:pt>
    <dgm:pt modelId="{204C28A3-7037-E244-B4F4-E13CCF520C40}">
      <dgm:prSet phldrT="[Text]"/>
      <dgm:spPr/>
      <dgm:t>
        <a:bodyPr/>
        <a:lstStyle/>
        <a:p>
          <a:r>
            <a:rPr lang="en-GB" dirty="0"/>
            <a:t>Develop</a:t>
          </a:r>
        </a:p>
      </dgm:t>
    </dgm:pt>
    <dgm:pt modelId="{AA662056-08F4-F641-B344-54F883304F4E}" type="parTrans" cxnId="{AC2DDDFD-8EA0-B74F-B79F-F13998AD7F7C}">
      <dgm:prSet/>
      <dgm:spPr/>
      <dgm:t>
        <a:bodyPr/>
        <a:lstStyle/>
        <a:p>
          <a:endParaRPr lang="en-GB"/>
        </a:p>
      </dgm:t>
    </dgm:pt>
    <dgm:pt modelId="{F5918538-9CB8-054B-B662-2C7441F928E2}" type="sibTrans" cxnId="{AC2DDDFD-8EA0-B74F-B79F-F13998AD7F7C}">
      <dgm:prSet/>
      <dgm:spPr/>
      <dgm:t>
        <a:bodyPr/>
        <a:lstStyle/>
        <a:p>
          <a:endParaRPr lang="en-GB"/>
        </a:p>
      </dgm:t>
    </dgm:pt>
    <dgm:pt modelId="{E4453465-2640-7847-BFAC-0DBF1AECB8C2}">
      <dgm:prSet/>
      <dgm:spPr/>
      <dgm:t>
        <a:bodyPr/>
        <a:lstStyle/>
        <a:p>
          <a:r>
            <a:rPr lang="en-GB" dirty="0"/>
            <a:t>Implement</a:t>
          </a:r>
        </a:p>
      </dgm:t>
    </dgm:pt>
    <dgm:pt modelId="{BB093893-D2D1-4F47-905E-D78E59B7EB6C}" type="parTrans" cxnId="{5B414320-21B9-504D-AAA9-3A2AD0757EE6}">
      <dgm:prSet/>
      <dgm:spPr/>
      <dgm:t>
        <a:bodyPr/>
        <a:lstStyle/>
        <a:p>
          <a:endParaRPr lang="en-GB"/>
        </a:p>
      </dgm:t>
    </dgm:pt>
    <dgm:pt modelId="{8EDACC70-E3BE-D341-BCC0-03A1ED375459}" type="sibTrans" cxnId="{5B414320-21B9-504D-AAA9-3A2AD0757EE6}">
      <dgm:prSet/>
      <dgm:spPr/>
      <dgm:t>
        <a:bodyPr/>
        <a:lstStyle/>
        <a:p>
          <a:endParaRPr lang="en-GB"/>
        </a:p>
      </dgm:t>
    </dgm:pt>
    <dgm:pt modelId="{627F3BC4-BFFC-314F-9EF6-8AC37FA89106}">
      <dgm:prSet/>
      <dgm:spPr/>
      <dgm:t>
        <a:bodyPr/>
        <a:lstStyle/>
        <a:p>
          <a:r>
            <a:rPr lang="en-GB" dirty="0"/>
            <a:t>Monitor and Evaluate</a:t>
          </a:r>
        </a:p>
      </dgm:t>
    </dgm:pt>
    <dgm:pt modelId="{BB2858C5-8A78-6D43-9DD1-CA2CF6074E3E}" type="parTrans" cxnId="{9896D05F-DA8A-6545-AD95-70BCB1639125}">
      <dgm:prSet/>
      <dgm:spPr/>
      <dgm:t>
        <a:bodyPr/>
        <a:lstStyle/>
        <a:p>
          <a:endParaRPr lang="en-GB"/>
        </a:p>
      </dgm:t>
    </dgm:pt>
    <dgm:pt modelId="{289BA59F-7D2D-5747-BF8E-6731352ACFAB}" type="sibTrans" cxnId="{9896D05F-DA8A-6545-AD95-70BCB1639125}">
      <dgm:prSet/>
      <dgm:spPr/>
      <dgm:t>
        <a:bodyPr/>
        <a:lstStyle/>
        <a:p>
          <a:endParaRPr lang="en-GB"/>
        </a:p>
      </dgm:t>
    </dgm:pt>
    <dgm:pt modelId="{1BECBA2B-1770-2846-A77A-F9058E416CD7}">
      <dgm:prSet/>
      <dgm:spPr/>
      <dgm:t>
        <a:bodyPr/>
        <a:lstStyle/>
        <a:p>
          <a:r>
            <a:rPr lang="en-GB" dirty="0"/>
            <a:t>Follow-up</a:t>
          </a:r>
        </a:p>
      </dgm:t>
    </dgm:pt>
    <dgm:pt modelId="{9FCAD5CF-B3F5-2C42-A7B7-A4C0E3737D4F}" type="parTrans" cxnId="{75D94D4E-483E-D341-9D60-933656AEB059}">
      <dgm:prSet/>
      <dgm:spPr/>
      <dgm:t>
        <a:bodyPr/>
        <a:lstStyle/>
        <a:p>
          <a:endParaRPr lang="en-GB"/>
        </a:p>
      </dgm:t>
    </dgm:pt>
    <dgm:pt modelId="{72B1FB30-65F9-EA45-8DB9-30466F95551D}" type="sibTrans" cxnId="{75D94D4E-483E-D341-9D60-933656AEB059}">
      <dgm:prSet/>
      <dgm:spPr/>
      <dgm:t>
        <a:bodyPr/>
        <a:lstStyle/>
        <a:p>
          <a:endParaRPr lang="en-GB"/>
        </a:p>
      </dgm:t>
    </dgm:pt>
    <dgm:pt modelId="{C395272F-29B6-C348-9C64-EE92E80DCA2A}" type="pres">
      <dgm:prSet presAssocID="{504CB045-BD0B-514F-A6B8-9680C6F0C36B}" presName="Name0" presStyleCnt="0">
        <dgm:presLayoutVars>
          <dgm:dir/>
          <dgm:resizeHandles val="exact"/>
        </dgm:presLayoutVars>
      </dgm:prSet>
      <dgm:spPr/>
    </dgm:pt>
    <dgm:pt modelId="{2248265F-E98E-A646-8DBA-9CA9BB4A9468}" type="pres">
      <dgm:prSet presAssocID="{C7EA70F7-22FF-6147-A716-AF62D9DC0BE3}" presName="parTxOnly" presStyleLbl="node1" presStyleIdx="0" presStyleCnt="6">
        <dgm:presLayoutVars>
          <dgm:bulletEnabled val="1"/>
        </dgm:presLayoutVars>
      </dgm:prSet>
      <dgm:spPr/>
    </dgm:pt>
    <dgm:pt modelId="{1476778B-2412-DE42-80C4-491302EEE39D}" type="pres">
      <dgm:prSet presAssocID="{75430D09-D793-664A-97E3-381D5E77CDCD}" presName="parSpace" presStyleCnt="0"/>
      <dgm:spPr/>
    </dgm:pt>
    <dgm:pt modelId="{C1E40A6A-8172-B648-A90E-455167CDB252}" type="pres">
      <dgm:prSet presAssocID="{1293C105-2ABE-F54F-9741-8469A05D38D9}" presName="parTxOnly" presStyleLbl="node1" presStyleIdx="1" presStyleCnt="6">
        <dgm:presLayoutVars>
          <dgm:bulletEnabled val="1"/>
        </dgm:presLayoutVars>
      </dgm:prSet>
      <dgm:spPr/>
    </dgm:pt>
    <dgm:pt modelId="{F8225109-68C4-134F-9407-7C04CD4CAA81}" type="pres">
      <dgm:prSet presAssocID="{42A680A4-BC30-924F-A14D-81B6CB9E1C78}" presName="parSpace" presStyleCnt="0"/>
      <dgm:spPr/>
    </dgm:pt>
    <dgm:pt modelId="{1BE55654-2572-9145-82D7-FAD2E9CF96F1}" type="pres">
      <dgm:prSet presAssocID="{204C28A3-7037-E244-B4F4-E13CCF520C40}" presName="parTxOnly" presStyleLbl="node1" presStyleIdx="2" presStyleCnt="6" custLinFactNeighborX="6861" custLinFactNeighborY="0">
        <dgm:presLayoutVars>
          <dgm:bulletEnabled val="1"/>
        </dgm:presLayoutVars>
      </dgm:prSet>
      <dgm:spPr/>
    </dgm:pt>
    <dgm:pt modelId="{7837DEB3-3D3F-F046-8F79-8D32E3A8D095}" type="pres">
      <dgm:prSet presAssocID="{F5918538-9CB8-054B-B662-2C7441F928E2}" presName="parSpace" presStyleCnt="0"/>
      <dgm:spPr/>
    </dgm:pt>
    <dgm:pt modelId="{DA0CAB52-3D08-B843-A491-0B153FEEC2E0}" type="pres">
      <dgm:prSet presAssocID="{E4453465-2640-7847-BFAC-0DBF1AECB8C2}" presName="parTxOnly" presStyleLbl="node1" presStyleIdx="3" presStyleCnt="6">
        <dgm:presLayoutVars>
          <dgm:bulletEnabled val="1"/>
        </dgm:presLayoutVars>
      </dgm:prSet>
      <dgm:spPr/>
    </dgm:pt>
    <dgm:pt modelId="{3B600E8B-7D45-BB4C-8807-5700F4702630}" type="pres">
      <dgm:prSet presAssocID="{8EDACC70-E3BE-D341-BCC0-03A1ED375459}" presName="parSpace" presStyleCnt="0"/>
      <dgm:spPr/>
    </dgm:pt>
    <dgm:pt modelId="{DCC04E63-DA56-AB41-B6BE-1A85CE62BCE0}" type="pres">
      <dgm:prSet presAssocID="{627F3BC4-BFFC-314F-9EF6-8AC37FA89106}" presName="parTxOnly" presStyleLbl="node1" presStyleIdx="4" presStyleCnt="6">
        <dgm:presLayoutVars>
          <dgm:bulletEnabled val="1"/>
        </dgm:presLayoutVars>
      </dgm:prSet>
      <dgm:spPr/>
    </dgm:pt>
    <dgm:pt modelId="{51C85D60-2193-E949-A407-5FE10DD97F9B}" type="pres">
      <dgm:prSet presAssocID="{289BA59F-7D2D-5747-BF8E-6731352ACFAB}" presName="parSpace" presStyleCnt="0"/>
      <dgm:spPr/>
    </dgm:pt>
    <dgm:pt modelId="{96BCDB02-3445-7E4F-83BF-699485F75B47}" type="pres">
      <dgm:prSet presAssocID="{1BECBA2B-1770-2846-A77A-F9058E416CD7}" presName="parTxOnly" presStyleLbl="node1" presStyleIdx="5" presStyleCnt="6">
        <dgm:presLayoutVars>
          <dgm:bulletEnabled val="1"/>
        </dgm:presLayoutVars>
      </dgm:prSet>
      <dgm:spPr/>
    </dgm:pt>
  </dgm:ptLst>
  <dgm:cxnLst>
    <dgm:cxn modelId="{1CCAA707-6F54-6247-AD70-78A3C34C3BF5}" type="presOf" srcId="{E4453465-2640-7847-BFAC-0DBF1AECB8C2}" destId="{DA0CAB52-3D08-B843-A491-0B153FEEC2E0}" srcOrd="0" destOrd="0" presId="urn:microsoft.com/office/officeart/2005/8/layout/hChevron3"/>
    <dgm:cxn modelId="{5B414320-21B9-504D-AAA9-3A2AD0757EE6}" srcId="{504CB045-BD0B-514F-A6B8-9680C6F0C36B}" destId="{E4453465-2640-7847-BFAC-0DBF1AECB8C2}" srcOrd="3" destOrd="0" parTransId="{BB093893-D2D1-4F47-905E-D78E59B7EB6C}" sibTransId="{8EDACC70-E3BE-D341-BCC0-03A1ED375459}"/>
    <dgm:cxn modelId="{847E182D-19EE-0A4D-915C-473C7FF62A99}" type="presOf" srcId="{627F3BC4-BFFC-314F-9EF6-8AC37FA89106}" destId="{DCC04E63-DA56-AB41-B6BE-1A85CE62BCE0}" srcOrd="0" destOrd="0" presId="urn:microsoft.com/office/officeart/2005/8/layout/hChevron3"/>
    <dgm:cxn modelId="{80605936-D838-6F4E-B8B8-F6D260262138}" srcId="{504CB045-BD0B-514F-A6B8-9680C6F0C36B}" destId="{1293C105-2ABE-F54F-9741-8469A05D38D9}" srcOrd="1" destOrd="0" parTransId="{B52F732E-36DE-274B-8211-02DD3B6F423B}" sibTransId="{42A680A4-BC30-924F-A14D-81B6CB9E1C78}"/>
    <dgm:cxn modelId="{80E4253E-761E-C14B-B6F9-06BCA72117F9}" type="presOf" srcId="{1BECBA2B-1770-2846-A77A-F9058E416CD7}" destId="{96BCDB02-3445-7E4F-83BF-699485F75B47}" srcOrd="0" destOrd="0" presId="urn:microsoft.com/office/officeart/2005/8/layout/hChevron3"/>
    <dgm:cxn modelId="{2B047F45-BC80-804B-B1C5-F69324B24FC0}" type="presOf" srcId="{1293C105-2ABE-F54F-9741-8469A05D38D9}" destId="{C1E40A6A-8172-B648-A90E-455167CDB252}" srcOrd="0" destOrd="0" presId="urn:microsoft.com/office/officeart/2005/8/layout/hChevron3"/>
    <dgm:cxn modelId="{57A94446-83E6-DD44-BD73-7E4D59ABDC20}" srcId="{504CB045-BD0B-514F-A6B8-9680C6F0C36B}" destId="{C7EA70F7-22FF-6147-A716-AF62D9DC0BE3}" srcOrd="0" destOrd="0" parTransId="{743C1171-7898-244B-BA8C-45DCF99B614D}" sibTransId="{75430D09-D793-664A-97E3-381D5E77CDCD}"/>
    <dgm:cxn modelId="{49171B4C-DB56-F347-9A75-274BDC1E14B7}" type="presOf" srcId="{C7EA70F7-22FF-6147-A716-AF62D9DC0BE3}" destId="{2248265F-E98E-A646-8DBA-9CA9BB4A9468}" srcOrd="0" destOrd="0" presId="urn:microsoft.com/office/officeart/2005/8/layout/hChevron3"/>
    <dgm:cxn modelId="{75D94D4E-483E-D341-9D60-933656AEB059}" srcId="{504CB045-BD0B-514F-A6B8-9680C6F0C36B}" destId="{1BECBA2B-1770-2846-A77A-F9058E416CD7}" srcOrd="5" destOrd="0" parTransId="{9FCAD5CF-B3F5-2C42-A7B7-A4C0E3737D4F}" sibTransId="{72B1FB30-65F9-EA45-8DB9-30466F95551D}"/>
    <dgm:cxn modelId="{9896D05F-DA8A-6545-AD95-70BCB1639125}" srcId="{504CB045-BD0B-514F-A6B8-9680C6F0C36B}" destId="{627F3BC4-BFFC-314F-9EF6-8AC37FA89106}" srcOrd="4" destOrd="0" parTransId="{BB2858C5-8A78-6D43-9DD1-CA2CF6074E3E}" sibTransId="{289BA59F-7D2D-5747-BF8E-6731352ACFAB}"/>
    <dgm:cxn modelId="{AC1ECD8A-AA7C-F640-BFC6-2A75965691BF}" type="presOf" srcId="{204C28A3-7037-E244-B4F4-E13CCF520C40}" destId="{1BE55654-2572-9145-82D7-FAD2E9CF96F1}" srcOrd="0" destOrd="0" presId="urn:microsoft.com/office/officeart/2005/8/layout/hChevron3"/>
    <dgm:cxn modelId="{E39E448F-5DCA-AF40-8ED8-352657475F65}" type="presOf" srcId="{504CB045-BD0B-514F-A6B8-9680C6F0C36B}" destId="{C395272F-29B6-C348-9C64-EE92E80DCA2A}" srcOrd="0" destOrd="0" presId="urn:microsoft.com/office/officeart/2005/8/layout/hChevron3"/>
    <dgm:cxn modelId="{AC2DDDFD-8EA0-B74F-B79F-F13998AD7F7C}" srcId="{504CB045-BD0B-514F-A6B8-9680C6F0C36B}" destId="{204C28A3-7037-E244-B4F4-E13CCF520C40}" srcOrd="2" destOrd="0" parTransId="{AA662056-08F4-F641-B344-54F883304F4E}" sibTransId="{F5918538-9CB8-054B-B662-2C7441F928E2}"/>
    <dgm:cxn modelId="{0AEED5C1-5053-E240-B002-38F6B8774726}" type="presParOf" srcId="{C395272F-29B6-C348-9C64-EE92E80DCA2A}" destId="{2248265F-E98E-A646-8DBA-9CA9BB4A9468}" srcOrd="0" destOrd="0" presId="urn:microsoft.com/office/officeart/2005/8/layout/hChevron3"/>
    <dgm:cxn modelId="{179F3352-CC39-2A4D-AB97-B6D9D60A4773}" type="presParOf" srcId="{C395272F-29B6-C348-9C64-EE92E80DCA2A}" destId="{1476778B-2412-DE42-80C4-491302EEE39D}" srcOrd="1" destOrd="0" presId="urn:microsoft.com/office/officeart/2005/8/layout/hChevron3"/>
    <dgm:cxn modelId="{270CDD7A-59CE-2B49-BA76-F5B3201BC158}" type="presParOf" srcId="{C395272F-29B6-C348-9C64-EE92E80DCA2A}" destId="{C1E40A6A-8172-B648-A90E-455167CDB252}" srcOrd="2" destOrd="0" presId="urn:microsoft.com/office/officeart/2005/8/layout/hChevron3"/>
    <dgm:cxn modelId="{2FBD4DEF-9784-B14D-A044-40ABB6923CA7}" type="presParOf" srcId="{C395272F-29B6-C348-9C64-EE92E80DCA2A}" destId="{F8225109-68C4-134F-9407-7C04CD4CAA81}" srcOrd="3" destOrd="0" presId="urn:microsoft.com/office/officeart/2005/8/layout/hChevron3"/>
    <dgm:cxn modelId="{23AB4C7D-5020-7943-A946-F65068FB52F5}" type="presParOf" srcId="{C395272F-29B6-C348-9C64-EE92E80DCA2A}" destId="{1BE55654-2572-9145-82D7-FAD2E9CF96F1}" srcOrd="4" destOrd="0" presId="urn:microsoft.com/office/officeart/2005/8/layout/hChevron3"/>
    <dgm:cxn modelId="{42BF68BF-2EAD-424F-9499-2312B51B452E}" type="presParOf" srcId="{C395272F-29B6-C348-9C64-EE92E80DCA2A}" destId="{7837DEB3-3D3F-F046-8F79-8D32E3A8D095}" srcOrd="5" destOrd="0" presId="urn:microsoft.com/office/officeart/2005/8/layout/hChevron3"/>
    <dgm:cxn modelId="{3D7F1242-99E9-CA41-8BF6-F398F88F00C6}" type="presParOf" srcId="{C395272F-29B6-C348-9C64-EE92E80DCA2A}" destId="{DA0CAB52-3D08-B843-A491-0B153FEEC2E0}" srcOrd="6" destOrd="0" presId="urn:microsoft.com/office/officeart/2005/8/layout/hChevron3"/>
    <dgm:cxn modelId="{EA53F0F4-2236-5C47-B295-FE12F75D0E25}" type="presParOf" srcId="{C395272F-29B6-C348-9C64-EE92E80DCA2A}" destId="{3B600E8B-7D45-BB4C-8807-5700F4702630}" srcOrd="7" destOrd="0" presId="urn:microsoft.com/office/officeart/2005/8/layout/hChevron3"/>
    <dgm:cxn modelId="{7765BC77-B54F-AE4A-A357-28C3EFFA6A30}" type="presParOf" srcId="{C395272F-29B6-C348-9C64-EE92E80DCA2A}" destId="{DCC04E63-DA56-AB41-B6BE-1A85CE62BCE0}" srcOrd="8" destOrd="0" presId="urn:microsoft.com/office/officeart/2005/8/layout/hChevron3"/>
    <dgm:cxn modelId="{6432C207-FF0F-CF45-AA69-202BDD1E261A}" type="presParOf" srcId="{C395272F-29B6-C348-9C64-EE92E80DCA2A}" destId="{51C85D60-2193-E949-A407-5FE10DD97F9B}" srcOrd="9" destOrd="0" presId="urn:microsoft.com/office/officeart/2005/8/layout/hChevron3"/>
    <dgm:cxn modelId="{E20247B4-EEDB-BA49-AC3F-464E78F4EDB1}" type="presParOf" srcId="{C395272F-29B6-C348-9C64-EE92E80DCA2A}" destId="{96BCDB02-3445-7E4F-83BF-699485F75B47}" srcOrd="1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8265F-E98E-A646-8DBA-9CA9BB4A9468}">
      <dsp:nvSpPr>
        <dsp:cNvPr id="0" name=""/>
        <dsp:cNvSpPr/>
      </dsp:nvSpPr>
      <dsp:spPr>
        <a:xfrm>
          <a:off x="1045" y="913542"/>
          <a:ext cx="1711913" cy="68476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kern="1200" dirty="0"/>
            <a:t>Getting Started</a:t>
          </a:r>
        </a:p>
      </dsp:txBody>
      <dsp:txXfrm>
        <a:off x="1045" y="913542"/>
        <a:ext cx="1540722" cy="684765"/>
      </dsp:txXfrm>
    </dsp:sp>
    <dsp:sp modelId="{C1E40A6A-8172-B648-A90E-455167CDB252}">
      <dsp:nvSpPr>
        <dsp:cNvPr id="0" name=""/>
        <dsp:cNvSpPr/>
      </dsp:nvSpPr>
      <dsp:spPr>
        <a:xfrm>
          <a:off x="1370576" y="913542"/>
          <a:ext cx="1711913" cy="68476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kern="1200" dirty="0"/>
            <a:t>Scoping</a:t>
          </a:r>
        </a:p>
      </dsp:txBody>
      <dsp:txXfrm>
        <a:off x="1712959" y="913542"/>
        <a:ext cx="1027148" cy="684765"/>
      </dsp:txXfrm>
    </dsp:sp>
    <dsp:sp modelId="{1BE55654-2572-9145-82D7-FAD2E9CF96F1}">
      <dsp:nvSpPr>
        <dsp:cNvPr id="0" name=""/>
        <dsp:cNvSpPr/>
      </dsp:nvSpPr>
      <dsp:spPr>
        <a:xfrm>
          <a:off x="2763598" y="913542"/>
          <a:ext cx="1711913" cy="68476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kern="1200" dirty="0"/>
            <a:t>Develop</a:t>
          </a:r>
        </a:p>
      </dsp:txBody>
      <dsp:txXfrm>
        <a:off x="3105981" y="913542"/>
        <a:ext cx="1027148" cy="684765"/>
      </dsp:txXfrm>
    </dsp:sp>
    <dsp:sp modelId="{DA0CAB52-3D08-B843-A491-0B153FEEC2E0}">
      <dsp:nvSpPr>
        <dsp:cNvPr id="0" name=""/>
        <dsp:cNvSpPr/>
      </dsp:nvSpPr>
      <dsp:spPr>
        <a:xfrm>
          <a:off x="4109638" y="913542"/>
          <a:ext cx="1711913" cy="68476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kern="1200" dirty="0"/>
            <a:t>Implement</a:t>
          </a:r>
        </a:p>
      </dsp:txBody>
      <dsp:txXfrm>
        <a:off x="4452021" y="913542"/>
        <a:ext cx="1027148" cy="684765"/>
      </dsp:txXfrm>
    </dsp:sp>
    <dsp:sp modelId="{DCC04E63-DA56-AB41-B6BE-1A85CE62BCE0}">
      <dsp:nvSpPr>
        <dsp:cNvPr id="0" name=""/>
        <dsp:cNvSpPr/>
      </dsp:nvSpPr>
      <dsp:spPr>
        <a:xfrm>
          <a:off x="5479169" y="913542"/>
          <a:ext cx="1711913" cy="68476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kern="1200" dirty="0"/>
            <a:t>Monitor and Evaluate</a:t>
          </a:r>
        </a:p>
      </dsp:txBody>
      <dsp:txXfrm>
        <a:off x="5821552" y="913542"/>
        <a:ext cx="1027148" cy="684765"/>
      </dsp:txXfrm>
    </dsp:sp>
    <dsp:sp modelId="{96BCDB02-3445-7E4F-83BF-699485F75B47}">
      <dsp:nvSpPr>
        <dsp:cNvPr id="0" name=""/>
        <dsp:cNvSpPr/>
      </dsp:nvSpPr>
      <dsp:spPr>
        <a:xfrm>
          <a:off x="6848700" y="913542"/>
          <a:ext cx="1711913" cy="68476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GB" sz="1500" kern="1200" dirty="0"/>
            <a:t>Follow-up</a:t>
          </a:r>
        </a:p>
      </dsp:txBody>
      <dsp:txXfrm>
        <a:off x="7191083" y="913542"/>
        <a:ext cx="1027148" cy="68476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5712B-19A1-49C6-B5E6-2D58571AE24F}" type="datetimeFigureOut">
              <a:rPr lang="fr-CH" smtClean="0"/>
              <a:t>08.03.22</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188F-712A-487B-894B-5985A42E94F0}" type="slidenum">
              <a:rPr lang="fr-CH" smtClean="0"/>
              <a:t>‹#›</a:t>
            </a:fld>
            <a:endParaRPr lang="fr-CH"/>
          </a:p>
        </p:txBody>
      </p:sp>
    </p:spTree>
    <p:extLst>
      <p:ext uri="{BB962C8B-B14F-4D97-AF65-F5344CB8AC3E}">
        <p14:creationId xmlns:p14="http://schemas.microsoft.com/office/powerpoint/2010/main" val="115742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75885" y="-26988"/>
            <a:ext cx="10416116" cy="1470026"/>
          </a:xfrm>
        </p:spPr>
        <p:txBody>
          <a:bodyPr/>
          <a:lstStyle>
            <a:lvl1pPr>
              <a:defRPr sz="5000"/>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1775884" y="1844675"/>
            <a:ext cx="10320867" cy="1296988"/>
          </a:xfrm>
        </p:spPr>
        <p:txBody>
          <a:bodyPr/>
          <a:lstStyle>
            <a:lvl1pPr marL="0" indent="0">
              <a:buFontTx/>
              <a:buNone/>
              <a:defRPr sz="3600"/>
            </a:lvl1pPr>
          </a:lstStyle>
          <a:p>
            <a:pPr lvl="0"/>
            <a:r>
              <a:rPr lang="en-US" noProof="0"/>
              <a:t>Click to edit Master subtitle style</a:t>
            </a:r>
            <a:endParaRPr lang="en-GB" noProof="0"/>
          </a:p>
        </p:txBody>
      </p:sp>
      <p:sp>
        <p:nvSpPr>
          <p:cNvPr id="3101" name="Rectangle 29"/>
          <p:cNvSpPr>
            <a:spLocks noChangeArrowheads="1"/>
          </p:cNvSpPr>
          <p:nvPr/>
        </p:nvSpPr>
        <p:spPr bwMode="auto">
          <a:xfrm>
            <a:off x="-14817" y="0"/>
            <a:ext cx="1598084" cy="6858000"/>
          </a:xfrm>
          <a:prstGeom prst="rect">
            <a:avLst/>
          </a:prstGeom>
          <a:solidFill>
            <a:srgbClr val="008A8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dirty="0">
              <a:solidFill>
                <a:srgbClr val="000000"/>
              </a:solidFill>
            </a:endParaRPr>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61" y="260648"/>
            <a:ext cx="1388027" cy="4823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14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496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34" y="125413"/>
            <a:ext cx="2427817" cy="60007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75885" y="125413"/>
            <a:ext cx="7080249" cy="6000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3563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75884" y="125413"/>
            <a:ext cx="9711267" cy="6000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678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6385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ECE6D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4"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61" y="260648"/>
            <a:ext cx="1388027" cy="4823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14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75885" y="1600201"/>
            <a:ext cx="47540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733118" y="1600201"/>
            <a:ext cx="47540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61" y="260648"/>
            <a:ext cx="1388027" cy="4823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59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507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7640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07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41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211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6D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75884" y="125413"/>
            <a:ext cx="9711267"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1775884" y="1600201"/>
            <a:ext cx="9711267"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53" name="Rectangle 29"/>
          <p:cNvSpPr>
            <a:spLocks noChangeArrowheads="1"/>
          </p:cNvSpPr>
          <p:nvPr/>
        </p:nvSpPr>
        <p:spPr bwMode="auto">
          <a:xfrm>
            <a:off x="-14817" y="0"/>
            <a:ext cx="1598084" cy="6858000"/>
          </a:xfrm>
          <a:prstGeom prst="rect">
            <a:avLst/>
          </a:prstGeom>
          <a:solidFill>
            <a:srgbClr val="008A8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dirty="0">
              <a:solidFill>
                <a:srgbClr val="000000"/>
              </a:solidFill>
            </a:endParaRPr>
          </a:p>
        </p:txBody>
      </p:sp>
      <p:pic>
        <p:nvPicPr>
          <p:cNvPr id="8" name="Picture 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9461" y="260648"/>
            <a:ext cx="1388027" cy="4823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319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000">
          <a:solidFill>
            <a:srgbClr val="008A8C"/>
          </a:solidFill>
          <a:latin typeface="+mj-lt"/>
          <a:ea typeface="+mj-ea"/>
          <a:cs typeface="+mj-cs"/>
        </a:defRPr>
      </a:lvl1pPr>
      <a:lvl2pPr algn="l" rtl="0" eaLnBrk="1" fontAlgn="base" hangingPunct="1">
        <a:spcBef>
          <a:spcPct val="0"/>
        </a:spcBef>
        <a:spcAft>
          <a:spcPct val="0"/>
        </a:spcAft>
        <a:defRPr sz="4000">
          <a:solidFill>
            <a:srgbClr val="008A8C"/>
          </a:solidFill>
          <a:latin typeface="Arial" charset="0"/>
          <a:cs typeface="Arial" charset="0"/>
        </a:defRPr>
      </a:lvl2pPr>
      <a:lvl3pPr algn="l" rtl="0" eaLnBrk="1" fontAlgn="base" hangingPunct="1">
        <a:spcBef>
          <a:spcPct val="0"/>
        </a:spcBef>
        <a:spcAft>
          <a:spcPct val="0"/>
        </a:spcAft>
        <a:defRPr sz="4000">
          <a:solidFill>
            <a:srgbClr val="008A8C"/>
          </a:solidFill>
          <a:latin typeface="Arial" charset="0"/>
          <a:cs typeface="Arial" charset="0"/>
        </a:defRPr>
      </a:lvl3pPr>
      <a:lvl4pPr algn="l" rtl="0" eaLnBrk="1" fontAlgn="base" hangingPunct="1">
        <a:spcBef>
          <a:spcPct val="0"/>
        </a:spcBef>
        <a:spcAft>
          <a:spcPct val="0"/>
        </a:spcAft>
        <a:defRPr sz="4000">
          <a:solidFill>
            <a:srgbClr val="008A8C"/>
          </a:solidFill>
          <a:latin typeface="Arial" charset="0"/>
          <a:cs typeface="Arial" charset="0"/>
        </a:defRPr>
      </a:lvl4pPr>
      <a:lvl5pPr algn="l" rtl="0" eaLnBrk="1" fontAlgn="base" hangingPunct="1">
        <a:spcBef>
          <a:spcPct val="0"/>
        </a:spcBef>
        <a:spcAft>
          <a:spcPct val="0"/>
        </a:spcAft>
        <a:defRPr sz="4000">
          <a:solidFill>
            <a:srgbClr val="008A8C"/>
          </a:solidFill>
          <a:latin typeface="Arial" charset="0"/>
          <a:cs typeface="Arial" charset="0"/>
        </a:defRPr>
      </a:lvl5pPr>
      <a:lvl6pPr marL="457200" algn="l" rtl="0" eaLnBrk="1" fontAlgn="base" hangingPunct="1">
        <a:spcBef>
          <a:spcPct val="0"/>
        </a:spcBef>
        <a:spcAft>
          <a:spcPct val="0"/>
        </a:spcAft>
        <a:defRPr sz="4000">
          <a:solidFill>
            <a:srgbClr val="008A8C"/>
          </a:solidFill>
          <a:latin typeface="Arial" charset="0"/>
          <a:cs typeface="Arial" charset="0"/>
        </a:defRPr>
      </a:lvl6pPr>
      <a:lvl7pPr marL="914400" algn="l" rtl="0" eaLnBrk="1" fontAlgn="base" hangingPunct="1">
        <a:spcBef>
          <a:spcPct val="0"/>
        </a:spcBef>
        <a:spcAft>
          <a:spcPct val="0"/>
        </a:spcAft>
        <a:defRPr sz="4000">
          <a:solidFill>
            <a:srgbClr val="008A8C"/>
          </a:solidFill>
          <a:latin typeface="Arial" charset="0"/>
          <a:cs typeface="Arial" charset="0"/>
        </a:defRPr>
      </a:lvl7pPr>
      <a:lvl8pPr marL="1371600" algn="l" rtl="0" eaLnBrk="1" fontAlgn="base" hangingPunct="1">
        <a:spcBef>
          <a:spcPct val="0"/>
        </a:spcBef>
        <a:spcAft>
          <a:spcPct val="0"/>
        </a:spcAft>
        <a:defRPr sz="4000">
          <a:solidFill>
            <a:srgbClr val="008A8C"/>
          </a:solidFill>
          <a:latin typeface="Arial" charset="0"/>
          <a:cs typeface="Arial" charset="0"/>
        </a:defRPr>
      </a:lvl8pPr>
      <a:lvl9pPr marL="1828800" algn="l" rtl="0" eaLnBrk="1" fontAlgn="base" hangingPunct="1">
        <a:spcBef>
          <a:spcPct val="0"/>
        </a:spcBef>
        <a:spcAft>
          <a:spcPct val="0"/>
        </a:spcAft>
        <a:defRPr sz="4000">
          <a:solidFill>
            <a:srgbClr val="008A8C"/>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2"/>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2"/>
          </a:solidFill>
          <a:latin typeface="+mn-lt"/>
          <a:cs typeface="+mn-cs"/>
        </a:defRPr>
      </a:lvl3pPr>
      <a:lvl4pPr marL="1617663" indent="-228600" algn="l" rtl="0" eaLnBrk="1" fontAlgn="base" hangingPunct="1">
        <a:spcBef>
          <a:spcPct val="20000"/>
        </a:spcBef>
        <a:spcAft>
          <a:spcPct val="0"/>
        </a:spcAft>
        <a:buChar char="–"/>
        <a:defRPr sz="2000">
          <a:solidFill>
            <a:schemeClr val="bg2"/>
          </a:solidFill>
          <a:latin typeface="+mn-lt"/>
          <a:cs typeface="+mn-cs"/>
        </a:defRPr>
      </a:lvl4pPr>
      <a:lvl5pPr marL="2057400" indent="-228600" algn="l" rtl="0" eaLnBrk="1" fontAlgn="base" hangingPunct="1">
        <a:spcBef>
          <a:spcPct val="20000"/>
        </a:spcBef>
        <a:spcAft>
          <a:spcPct val="0"/>
        </a:spcAft>
        <a:buChar char="»"/>
        <a:defRPr sz="2000">
          <a:solidFill>
            <a:schemeClr val="bg2"/>
          </a:solidFill>
          <a:latin typeface="+mn-lt"/>
          <a:cs typeface="+mn-cs"/>
        </a:defRPr>
      </a:lvl5pPr>
      <a:lvl6pPr marL="2514600" indent="-228600" algn="l" rtl="0" eaLnBrk="1" fontAlgn="base" hangingPunct="1">
        <a:spcBef>
          <a:spcPct val="20000"/>
        </a:spcBef>
        <a:spcAft>
          <a:spcPct val="0"/>
        </a:spcAft>
        <a:buChar char="»"/>
        <a:defRPr sz="2000">
          <a:solidFill>
            <a:schemeClr val="bg2"/>
          </a:solidFill>
          <a:latin typeface="+mn-lt"/>
          <a:cs typeface="+mn-cs"/>
        </a:defRPr>
      </a:lvl6pPr>
      <a:lvl7pPr marL="2971800" indent="-228600" algn="l" rtl="0" eaLnBrk="1" fontAlgn="base" hangingPunct="1">
        <a:spcBef>
          <a:spcPct val="20000"/>
        </a:spcBef>
        <a:spcAft>
          <a:spcPct val="0"/>
        </a:spcAft>
        <a:buChar char="»"/>
        <a:defRPr sz="2000">
          <a:solidFill>
            <a:schemeClr val="bg2"/>
          </a:solidFill>
          <a:latin typeface="+mn-lt"/>
          <a:cs typeface="+mn-cs"/>
        </a:defRPr>
      </a:lvl7pPr>
      <a:lvl8pPr marL="3429000" indent="-228600" algn="l" rtl="0" eaLnBrk="1" fontAlgn="base" hangingPunct="1">
        <a:spcBef>
          <a:spcPct val="20000"/>
        </a:spcBef>
        <a:spcAft>
          <a:spcPct val="0"/>
        </a:spcAft>
        <a:buChar char="»"/>
        <a:defRPr sz="2000">
          <a:solidFill>
            <a:schemeClr val="bg2"/>
          </a:solidFill>
          <a:latin typeface="+mn-lt"/>
          <a:cs typeface="+mn-cs"/>
        </a:defRPr>
      </a:lvl8pPr>
      <a:lvl9pPr marL="3886200" indent="-228600" algn="l" rtl="0" eaLnBrk="1" fontAlgn="base" hangingPunct="1">
        <a:spcBef>
          <a:spcPct val="20000"/>
        </a:spcBef>
        <a:spcAft>
          <a:spcPct val="0"/>
        </a:spcAft>
        <a:buChar char="»"/>
        <a:defRPr sz="20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3.xml"/><Relationship Id="rId7" Type="http://schemas.openxmlformats.org/officeDocument/2006/relationships/diagramColors" Target="../diagrams/colors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hyperlink" Target="https://info.icrc.org/hubfs/HCiD/4315_002_Security-Survey-for-Health-Facilities_web.pdf?utm_campaign=Digital%20-%20IHL%20-%20Decision%20-%202017%20-%20EN&amp;utm_medium=email&amp;_hsenc=p2ANqtz-9CBKKaDS_-_jYGuV0fZAoA6Ham1FJlNG3t6n7QCPxdplxQmyhYuXN2RNbnUUx6fMq0uZzM0fCPuaaQmAtOcvXfaLzC-Q&amp;_hsmi=59128405&amp;utm_content=59128405&amp;utm_source=hs_automation&amp;hsCtaTracking=8b1be742-6c9b-4011-a0ec-f6553b9beac4%7C9e9a8404-8ff5-4e92-904f-8590bb1639a2&amp;__hstc=163349155.b1521637e46021b8e9e25bdc87b05765.1638036654079.1638733672125.1638955534709.4&amp;__hssc=163349155.3.1638955534709&amp;__hsfp=3241428129"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53C2-0DF9-8542-BCB7-66C792E2EEF1}"/>
              </a:ext>
            </a:extLst>
          </p:cNvPr>
          <p:cNvSpPr>
            <a:spLocks noGrp="1"/>
          </p:cNvSpPr>
          <p:nvPr>
            <p:ph type="title"/>
          </p:nvPr>
        </p:nvSpPr>
        <p:spPr>
          <a:xfrm>
            <a:off x="1929160" y="4273087"/>
            <a:ext cx="10363200" cy="1362075"/>
          </a:xfrm>
        </p:spPr>
        <p:txBody>
          <a:bodyPr/>
          <a:lstStyle/>
          <a:p>
            <a:r>
              <a:rPr lang="en-GB" dirty="0"/>
              <a:t>Stage 1 - Getting Started</a:t>
            </a:r>
          </a:p>
        </p:txBody>
      </p:sp>
      <p:graphicFrame>
        <p:nvGraphicFramePr>
          <p:cNvPr id="7" name="Diagram 6">
            <a:extLst>
              <a:ext uri="{FF2B5EF4-FFF2-40B4-BE49-F238E27FC236}">
                <a16:creationId xmlns:a16="http://schemas.microsoft.com/office/drawing/2014/main" id="{B8BB0C9F-DF62-0F4B-955E-D78482DD08A1}"/>
              </a:ext>
            </a:extLst>
          </p:cNvPr>
          <p:cNvGraphicFramePr/>
          <p:nvPr>
            <p:extLst>
              <p:ext uri="{D42A27DB-BD31-4B8C-83A1-F6EECF244321}">
                <p14:modId xmlns:p14="http://schemas.microsoft.com/office/powerpoint/2010/main" val="2980616850"/>
              </p:ext>
            </p:extLst>
          </p:nvPr>
        </p:nvGraphicFramePr>
        <p:xfrm>
          <a:off x="1929160" y="532975"/>
          <a:ext cx="8561659" cy="2511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Up Arrow 4">
            <a:extLst>
              <a:ext uri="{FF2B5EF4-FFF2-40B4-BE49-F238E27FC236}">
                <a16:creationId xmlns:a16="http://schemas.microsoft.com/office/drawing/2014/main" id="{F098BA0A-8C01-7B45-A780-9E218C7D3E11}"/>
              </a:ext>
            </a:extLst>
          </p:cNvPr>
          <p:cNvSpPr/>
          <p:nvPr/>
        </p:nvSpPr>
        <p:spPr>
          <a:xfrm>
            <a:off x="2598234" y="2584913"/>
            <a:ext cx="434898" cy="8440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Recording 5 Jan 2022 at 14:08:47" descr="Audio Recording 5 Jan 2022 at 14:08:47">
            <a:hlinkClick r:id="" action="ppaction://media"/>
            <a:extLst>
              <a:ext uri="{FF2B5EF4-FFF2-40B4-BE49-F238E27FC236}">
                <a16:creationId xmlns:a16="http://schemas.microsoft.com/office/drawing/2014/main" id="{AEFC8E9E-3CD9-2A4A-8976-652D4C9B0C9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35961" y="0"/>
            <a:ext cx="812800" cy="812800"/>
          </a:xfrm>
          <a:prstGeom prst="rect">
            <a:avLst/>
          </a:prstGeom>
        </p:spPr>
      </p:pic>
    </p:spTree>
    <p:extLst>
      <p:ext uri="{BB962C8B-B14F-4D97-AF65-F5344CB8AC3E}">
        <p14:creationId xmlns:p14="http://schemas.microsoft.com/office/powerpoint/2010/main" val="280235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7BE93-52FB-F345-B6E0-3B9AC80E2811}"/>
              </a:ext>
            </a:extLst>
          </p:cNvPr>
          <p:cNvSpPr>
            <a:spLocks noGrp="1"/>
          </p:cNvSpPr>
          <p:nvPr>
            <p:ph type="title"/>
          </p:nvPr>
        </p:nvSpPr>
        <p:spPr/>
        <p:txBody>
          <a:bodyPr/>
          <a:lstStyle/>
          <a:p>
            <a:r>
              <a:rPr lang="en-GB" dirty="0"/>
              <a:t>Contents of Getting Started</a:t>
            </a:r>
          </a:p>
        </p:txBody>
      </p:sp>
      <p:sp>
        <p:nvSpPr>
          <p:cNvPr id="3" name="Content Placeholder 2">
            <a:extLst>
              <a:ext uri="{FF2B5EF4-FFF2-40B4-BE49-F238E27FC236}">
                <a16:creationId xmlns:a16="http://schemas.microsoft.com/office/drawing/2014/main" id="{12EE7594-C6E1-6A49-BDB9-ED13185849E0}"/>
              </a:ext>
            </a:extLst>
          </p:cNvPr>
          <p:cNvSpPr>
            <a:spLocks noGrp="1"/>
          </p:cNvSpPr>
          <p:nvPr>
            <p:ph idx="1"/>
          </p:nvPr>
        </p:nvSpPr>
        <p:spPr>
          <a:xfrm>
            <a:off x="1775885" y="1600201"/>
            <a:ext cx="6123932" cy="4525963"/>
          </a:xfrm>
        </p:spPr>
        <p:txBody>
          <a:bodyPr/>
          <a:lstStyle/>
          <a:p>
            <a:pPr marL="0" indent="0">
              <a:buNone/>
            </a:pPr>
            <a:endParaRPr lang="en-GB" dirty="0"/>
          </a:p>
          <a:p>
            <a:r>
              <a:rPr lang="en-GB" dirty="0"/>
              <a:t>You will know if your problem can be helped with this tool</a:t>
            </a:r>
          </a:p>
          <a:p>
            <a:r>
              <a:rPr lang="en-GB" dirty="0"/>
              <a:t>Engaging successfully with stakeholders</a:t>
            </a:r>
          </a:p>
          <a:p>
            <a:r>
              <a:rPr lang="en-GB" dirty="0"/>
              <a:t>Carrying out simple risk assessments </a:t>
            </a:r>
          </a:p>
          <a:p>
            <a:r>
              <a:rPr lang="en-GB" dirty="0"/>
              <a:t>What resources and partners do you have to help?</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33F33FFF-FC23-9641-8D2A-81096E8B567A}"/>
              </a:ext>
            </a:extLst>
          </p:cNvPr>
          <p:cNvPicPr>
            <a:picLocks noChangeAspect="1"/>
          </p:cNvPicPr>
          <p:nvPr/>
        </p:nvPicPr>
        <p:blipFill>
          <a:blip r:embed="rId4"/>
          <a:stretch>
            <a:fillRect/>
          </a:stretch>
        </p:blipFill>
        <p:spPr>
          <a:xfrm>
            <a:off x="8190375" y="2497371"/>
            <a:ext cx="3481478" cy="2731621"/>
          </a:xfrm>
          <a:prstGeom prst="rect">
            <a:avLst/>
          </a:prstGeom>
        </p:spPr>
      </p:pic>
      <p:pic>
        <p:nvPicPr>
          <p:cNvPr id="5" name="Audio Recording 5 Jan 2022 at 14:14:09" descr="Audio Recording 5 Jan 2022 at 14:14:09">
            <a:hlinkClick r:id="" action="ppaction://media"/>
            <a:extLst>
              <a:ext uri="{FF2B5EF4-FFF2-40B4-BE49-F238E27FC236}">
                <a16:creationId xmlns:a16="http://schemas.microsoft.com/office/drawing/2014/main" id="{92BA78C2-53D7-F04D-805F-8FA30276B23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4243" y="-33728"/>
            <a:ext cx="812800" cy="812800"/>
          </a:xfrm>
          <a:prstGeom prst="rect">
            <a:avLst/>
          </a:prstGeom>
        </p:spPr>
      </p:pic>
    </p:spTree>
    <p:extLst>
      <p:ext uri="{BB962C8B-B14F-4D97-AF65-F5344CB8AC3E}">
        <p14:creationId xmlns:p14="http://schemas.microsoft.com/office/powerpoint/2010/main" val="297012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8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8AEE3-2295-B74D-B6AB-9C7F85FE57F9}"/>
              </a:ext>
            </a:extLst>
          </p:cNvPr>
          <p:cNvSpPr>
            <a:spLocks noGrp="1"/>
          </p:cNvSpPr>
          <p:nvPr>
            <p:ph type="title"/>
          </p:nvPr>
        </p:nvSpPr>
        <p:spPr/>
        <p:txBody>
          <a:bodyPr/>
          <a:lstStyle/>
          <a:p>
            <a:r>
              <a:rPr lang="en-GB" dirty="0"/>
              <a:t>What is currently happening in the healthcare centre in terms of weapons</a:t>
            </a:r>
          </a:p>
        </p:txBody>
      </p:sp>
      <p:sp>
        <p:nvSpPr>
          <p:cNvPr id="3" name="Content Placeholder 2">
            <a:extLst>
              <a:ext uri="{FF2B5EF4-FFF2-40B4-BE49-F238E27FC236}">
                <a16:creationId xmlns:a16="http://schemas.microsoft.com/office/drawing/2014/main" id="{C7252494-D135-FE45-8738-EDA3B8CE9A40}"/>
              </a:ext>
            </a:extLst>
          </p:cNvPr>
          <p:cNvSpPr>
            <a:spLocks noGrp="1"/>
          </p:cNvSpPr>
          <p:nvPr>
            <p:ph idx="1"/>
          </p:nvPr>
        </p:nvSpPr>
        <p:spPr>
          <a:xfrm>
            <a:off x="1775883" y="1399479"/>
            <a:ext cx="9711267" cy="4525963"/>
          </a:xfrm>
        </p:spPr>
        <p:txBody>
          <a:bodyPr/>
          <a:lstStyle/>
          <a:p>
            <a:r>
              <a:rPr lang="en-GB" dirty="0"/>
              <a:t>Making a case for action is really important and we have listed some of the key impacts of weapons and how this tool will help  in a separate section  </a:t>
            </a:r>
            <a:r>
              <a:rPr lang="en-GB" u="sng" dirty="0">
                <a:solidFill>
                  <a:srgbClr val="C00000"/>
                </a:solidFill>
              </a:rPr>
              <a:t>Making the case</a:t>
            </a:r>
          </a:p>
          <a:p>
            <a:r>
              <a:rPr lang="en-GB" dirty="0">
                <a:solidFill>
                  <a:schemeClr val="tx1"/>
                </a:solidFill>
              </a:rPr>
              <a:t>Before you start it is important to understand what this tool can help with.  It is suitable for the reduction in the</a:t>
            </a:r>
            <a:r>
              <a:rPr lang="en-GB" dirty="0"/>
              <a:t> circulation of weapons in health facilities but it cannot stop premeditated attacks from arms carriers</a:t>
            </a:r>
          </a:p>
          <a:p>
            <a:r>
              <a:rPr lang="en-GB" dirty="0"/>
              <a:t>Your first action should be to have some informal discussions internally within the health centre about who is bringing in weapons and what the impact is to ensure that you have a problem that can be helped by using this tool</a:t>
            </a:r>
          </a:p>
          <a:p>
            <a:endParaRPr lang="en-GB" dirty="0">
              <a:solidFill>
                <a:schemeClr val="tx1"/>
              </a:solidFill>
            </a:endParaRPr>
          </a:p>
        </p:txBody>
      </p:sp>
    </p:spTree>
    <p:extLst>
      <p:ext uri="{BB962C8B-B14F-4D97-AF65-F5344CB8AC3E}">
        <p14:creationId xmlns:p14="http://schemas.microsoft.com/office/powerpoint/2010/main" val="251955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6B49-5D9F-504E-A225-10F18BC9E040}"/>
              </a:ext>
            </a:extLst>
          </p:cNvPr>
          <p:cNvSpPr>
            <a:spLocks noGrp="1"/>
          </p:cNvSpPr>
          <p:nvPr>
            <p:ph type="title"/>
          </p:nvPr>
        </p:nvSpPr>
        <p:spPr/>
        <p:txBody>
          <a:bodyPr/>
          <a:lstStyle/>
          <a:p>
            <a:r>
              <a:rPr lang="en-GB" dirty="0"/>
              <a:t>Understanding who your key stakeholders and partners are</a:t>
            </a:r>
          </a:p>
        </p:txBody>
      </p:sp>
      <p:sp>
        <p:nvSpPr>
          <p:cNvPr id="3" name="Content Placeholder 2">
            <a:extLst>
              <a:ext uri="{FF2B5EF4-FFF2-40B4-BE49-F238E27FC236}">
                <a16:creationId xmlns:a16="http://schemas.microsoft.com/office/drawing/2014/main" id="{F3BEFD7F-5608-B84E-8D76-6EE2E4DD669B}"/>
              </a:ext>
            </a:extLst>
          </p:cNvPr>
          <p:cNvSpPr>
            <a:spLocks noGrp="1"/>
          </p:cNvSpPr>
          <p:nvPr>
            <p:ph idx="1"/>
          </p:nvPr>
        </p:nvSpPr>
        <p:spPr/>
        <p:txBody>
          <a:bodyPr/>
          <a:lstStyle/>
          <a:p>
            <a:r>
              <a:rPr lang="en-GB" dirty="0"/>
              <a:t>Understanding the people and organisations that can help you and those who could potentially stand in your way is very important.</a:t>
            </a:r>
          </a:p>
          <a:p>
            <a:r>
              <a:rPr lang="en-GB" dirty="0"/>
              <a:t>A simple tool is available to do this and is shown on the next slide.</a:t>
            </a:r>
          </a:p>
          <a:p>
            <a:r>
              <a:rPr lang="en-GB" dirty="0"/>
              <a:t>It helps you categorise your stakeholders and potential partners by influence and interest.</a:t>
            </a:r>
          </a:p>
          <a:p>
            <a:r>
              <a:rPr lang="en-GB" dirty="0"/>
              <a:t>The higher the influence and interest the more you have to engage and consult with them.</a:t>
            </a:r>
          </a:p>
        </p:txBody>
      </p:sp>
      <p:pic>
        <p:nvPicPr>
          <p:cNvPr id="4" name="Audio Recording 6 Jan 2022 at 10:28:50" descr="Audio Recording 6 Jan 2022 at 10:28:50">
            <a:hlinkClick r:id="" action="ppaction://media"/>
            <a:extLst>
              <a:ext uri="{FF2B5EF4-FFF2-40B4-BE49-F238E27FC236}">
                <a16:creationId xmlns:a16="http://schemas.microsoft.com/office/drawing/2014/main" id="{283B1DC9-5B96-374D-8CB3-0278FD2B442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79200" y="0"/>
            <a:ext cx="812800" cy="812800"/>
          </a:xfrm>
          <a:prstGeom prst="rect">
            <a:avLst/>
          </a:prstGeom>
        </p:spPr>
      </p:pic>
    </p:spTree>
    <p:extLst>
      <p:ext uri="{BB962C8B-B14F-4D97-AF65-F5344CB8AC3E}">
        <p14:creationId xmlns:p14="http://schemas.microsoft.com/office/powerpoint/2010/main" val="239870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4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995AA-A03B-6A4D-A2F5-D4B9054E5F61}"/>
              </a:ext>
            </a:extLst>
          </p:cNvPr>
          <p:cNvSpPr>
            <a:spLocks noGrp="1"/>
          </p:cNvSpPr>
          <p:nvPr>
            <p:ph type="title"/>
          </p:nvPr>
        </p:nvSpPr>
        <p:spPr/>
        <p:txBody>
          <a:bodyPr/>
          <a:lstStyle/>
          <a:p>
            <a:r>
              <a:rPr lang="en-GB" dirty="0"/>
              <a:t>Prioritising your stakeholders</a:t>
            </a:r>
          </a:p>
        </p:txBody>
      </p:sp>
      <p:pic>
        <p:nvPicPr>
          <p:cNvPr id="4" name="Content Placeholder 4">
            <a:extLst>
              <a:ext uri="{FF2B5EF4-FFF2-40B4-BE49-F238E27FC236}">
                <a16:creationId xmlns:a16="http://schemas.microsoft.com/office/drawing/2014/main" id="{AFAE1D6D-BABA-784D-BEEB-1E1A72EB8B54}"/>
              </a:ext>
            </a:extLst>
          </p:cNvPr>
          <p:cNvPicPr>
            <a:picLocks noGrp="1" noChangeAspect="1"/>
          </p:cNvPicPr>
          <p:nvPr>
            <p:ph idx="1"/>
          </p:nvPr>
        </p:nvPicPr>
        <p:blipFill>
          <a:blip r:embed="rId4"/>
          <a:stretch>
            <a:fillRect/>
          </a:stretch>
        </p:blipFill>
        <p:spPr>
          <a:xfrm>
            <a:off x="2010059" y="2606545"/>
            <a:ext cx="6386809" cy="3794144"/>
          </a:xfrm>
          <a:prstGeom prst="rect">
            <a:avLst/>
          </a:prstGeom>
        </p:spPr>
      </p:pic>
      <p:sp>
        <p:nvSpPr>
          <p:cNvPr id="5" name="TextBox 4">
            <a:extLst>
              <a:ext uri="{FF2B5EF4-FFF2-40B4-BE49-F238E27FC236}">
                <a16:creationId xmlns:a16="http://schemas.microsoft.com/office/drawing/2014/main" id="{7AF3D7AB-ADA9-D649-AF63-2A3C86B0C4C9}"/>
              </a:ext>
            </a:extLst>
          </p:cNvPr>
          <p:cNvSpPr txBox="1"/>
          <p:nvPr/>
        </p:nvSpPr>
        <p:spPr>
          <a:xfrm>
            <a:off x="8955457" y="1558977"/>
            <a:ext cx="2531693" cy="3693319"/>
          </a:xfrm>
          <a:prstGeom prst="rect">
            <a:avLst/>
          </a:prstGeom>
          <a:noFill/>
        </p:spPr>
        <p:txBody>
          <a:bodyPr wrap="square" rtlCol="0">
            <a:spAutoFit/>
          </a:bodyPr>
          <a:lstStyle/>
          <a:p>
            <a:r>
              <a:rPr lang="en-GB" dirty="0"/>
              <a:t>For example if you were trying to get a protocol that would limit the weapons that a certain group of armed carriers were bringing into the hospital it is vitally important that you include them in the planning and development of an intervention</a:t>
            </a:r>
          </a:p>
        </p:txBody>
      </p:sp>
      <p:sp>
        <p:nvSpPr>
          <p:cNvPr id="6" name="Down Arrow 5">
            <a:extLst>
              <a:ext uri="{FF2B5EF4-FFF2-40B4-BE49-F238E27FC236}">
                <a16:creationId xmlns:a16="http://schemas.microsoft.com/office/drawing/2014/main" id="{9C03288E-EAE4-8945-B37D-6551BCD243B9}"/>
              </a:ext>
            </a:extLst>
          </p:cNvPr>
          <p:cNvSpPr/>
          <p:nvPr/>
        </p:nvSpPr>
        <p:spPr>
          <a:xfrm>
            <a:off x="5830594" y="2294258"/>
            <a:ext cx="1558977" cy="704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46F4BA2-9E3C-C548-AEA0-EE33F5E136C8}"/>
              </a:ext>
            </a:extLst>
          </p:cNvPr>
          <p:cNvSpPr txBox="1"/>
          <p:nvPr/>
        </p:nvSpPr>
        <p:spPr>
          <a:xfrm>
            <a:off x="5344237" y="1398312"/>
            <a:ext cx="2531692" cy="830997"/>
          </a:xfrm>
          <a:prstGeom prst="rect">
            <a:avLst/>
          </a:prstGeom>
          <a:noFill/>
        </p:spPr>
        <p:txBody>
          <a:bodyPr wrap="square" rtlCol="0">
            <a:spAutoFit/>
          </a:bodyPr>
          <a:lstStyle/>
          <a:p>
            <a:pPr algn="ctr"/>
            <a:r>
              <a:rPr lang="en-GB" sz="1200" dirty="0"/>
              <a:t>THE GROUP OF ARMED CARRIERS   BRINGING  IN GUNS ARE KEY STAKEHOLDERS</a:t>
            </a:r>
          </a:p>
        </p:txBody>
      </p:sp>
      <p:pic>
        <p:nvPicPr>
          <p:cNvPr id="3" name="Audio Recording 6 Jan 2022 at 10:36:05" descr="Audio Recording 6 Jan 2022 at 10:36:05">
            <a:hlinkClick r:id="" action="ppaction://media"/>
            <a:extLst>
              <a:ext uri="{FF2B5EF4-FFF2-40B4-BE49-F238E27FC236}">
                <a16:creationId xmlns:a16="http://schemas.microsoft.com/office/drawing/2014/main" id="{999C8D00-7078-0841-A8EB-260255D915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91187" y="194495"/>
            <a:ext cx="812800" cy="812800"/>
          </a:xfrm>
          <a:prstGeom prst="rect">
            <a:avLst/>
          </a:prstGeom>
        </p:spPr>
      </p:pic>
    </p:spTree>
    <p:extLst>
      <p:ext uri="{BB962C8B-B14F-4D97-AF65-F5344CB8AC3E}">
        <p14:creationId xmlns:p14="http://schemas.microsoft.com/office/powerpoint/2010/main" val="362228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1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63A7-97B2-354C-A4A5-E80217527299}"/>
              </a:ext>
            </a:extLst>
          </p:cNvPr>
          <p:cNvSpPr>
            <a:spLocks noGrp="1"/>
          </p:cNvSpPr>
          <p:nvPr>
            <p:ph type="title"/>
          </p:nvPr>
        </p:nvSpPr>
        <p:spPr/>
        <p:txBody>
          <a:bodyPr/>
          <a:lstStyle/>
          <a:p>
            <a:r>
              <a:rPr lang="en-GB" dirty="0"/>
              <a:t>Risk Assessment</a:t>
            </a:r>
          </a:p>
        </p:txBody>
      </p:sp>
      <p:sp>
        <p:nvSpPr>
          <p:cNvPr id="3" name="Content Placeholder 2">
            <a:extLst>
              <a:ext uri="{FF2B5EF4-FFF2-40B4-BE49-F238E27FC236}">
                <a16:creationId xmlns:a16="http://schemas.microsoft.com/office/drawing/2014/main" id="{867920AA-220B-CE4D-AC8A-B920E96CA51C}"/>
              </a:ext>
            </a:extLst>
          </p:cNvPr>
          <p:cNvSpPr>
            <a:spLocks noGrp="1"/>
          </p:cNvSpPr>
          <p:nvPr>
            <p:ph idx="1"/>
          </p:nvPr>
        </p:nvSpPr>
        <p:spPr/>
        <p:txBody>
          <a:bodyPr/>
          <a:lstStyle/>
          <a:p>
            <a:r>
              <a:rPr lang="en-GB" dirty="0"/>
              <a:t>It is critical to understand the key risks and security of the healthcare facility.</a:t>
            </a:r>
          </a:p>
          <a:p>
            <a:r>
              <a:rPr lang="en-GB" dirty="0"/>
              <a:t>The </a:t>
            </a:r>
            <a:r>
              <a:rPr lang="en-GB" dirty="0" err="1"/>
              <a:t>HCiD</a:t>
            </a:r>
            <a:r>
              <a:rPr lang="en-GB" dirty="0"/>
              <a:t> team have developed a fully comprehensive tool  - a  </a:t>
            </a:r>
            <a:r>
              <a:rPr lang="en-GB" dirty="0">
                <a:hlinkClick r:id="rId4"/>
              </a:rPr>
              <a:t>Security Survey for Health Facilities</a:t>
            </a:r>
            <a:r>
              <a:rPr lang="en-GB" dirty="0"/>
              <a:t>.</a:t>
            </a:r>
          </a:p>
          <a:p>
            <a:r>
              <a:rPr lang="en-GB" dirty="0"/>
              <a:t>This tool may not be appropriate for your currents goals of intervening in the health facility, as it addresses a larger scope of risks and denotes a broader engagement of the ICRC with the vulnerabilities of that site. We have therefore a </a:t>
            </a:r>
            <a:r>
              <a:rPr lang="en-GB" u="sng" dirty="0">
                <a:solidFill>
                  <a:srgbClr val="C00000"/>
                </a:solidFill>
              </a:rPr>
              <a:t>no weapons risk checklist</a:t>
            </a:r>
            <a:r>
              <a:rPr lang="en-GB" dirty="0">
                <a:solidFill>
                  <a:srgbClr val="C00000"/>
                </a:solidFill>
              </a:rPr>
              <a:t> </a:t>
            </a:r>
            <a:r>
              <a:rPr lang="en-GB" dirty="0"/>
              <a:t>that can be carried out quickly.</a:t>
            </a:r>
          </a:p>
          <a:p>
            <a:r>
              <a:rPr lang="en-GB" dirty="0"/>
              <a:t>It should be noted that this simple checklist is not a replacement for the full security survey.</a:t>
            </a:r>
          </a:p>
          <a:p>
            <a:endParaRPr lang="en-GB" dirty="0"/>
          </a:p>
        </p:txBody>
      </p:sp>
      <p:pic>
        <p:nvPicPr>
          <p:cNvPr id="4" name="Audio Recording 6 Jan 2022 at 10:44:32" descr="Audio Recording 6 Jan 2022 at 10:44:32">
            <a:hlinkClick r:id="" action="ppaction://media"/>
            <a:extLst>
              <a:ext uri="{FF2B5EF4-FFF2-40B4-BE49-F238E27FC236}">
                <a16:creationId xmlns:a16="http://schemas.microsoft.com/office/drawing/2014/main" id="{5A372634-1ABE-1F48-AFCB-1380597631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80751" y="215107"/>
            <a:ext cx="812800" cy="812800"/>
          </a:xfrm>
          <a:prstGeom prst="rect">
            <a:avLst/>
          </a:prstGeom>
        </p:spPr>
      </p:pic>
    </p:spTree>
    <p:extLst>
      <p:ext uri="{BB962C8B-B14F-4D97-AF65-F5344CB8AC3E}">
        <p14:creationId xmlns:p14="http://schemas.microsoft.com/office/powerpoint/2010/main" val="292631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1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31B7-DB25-AD48-A707-1BDDDFF0761A}"/>
              </a:ext>
            </a:extLst>
          </p:cNvPr>
          <p:cNvSpPr>
            <a:spLocks noGrp="1"/>
          </p:cNvSpPr>
          <p:nvPr>
            <p:ph type="title"/>
          </p:nvPr>
        </p:nvSpPr>
        <p:spPr/>
        <p:txBody>
          <a:bodyPr/>
          <a:lstStyle/>
          <a:p>
            <a:r>
              <a:rPr lang="en-GB" dirty="0"/>
              <a:t>Getting Started</a:t>
            </a:r>
          </a:p>
        </p:txBody>
      </p:sp>
      <p:sp>
        <p:nvSpPr>
          <p:cNvPr id="3" name="Content Placeholder 2">
            <a:extLst>
              <a:ext uri="{FF2B5EF4-FFF2-40B4-BE49-F238E27FC236}">
                <a16:creationId xmlns:a16="http://schemas.microsoft.com/office/drawing/2014/main" id="{C70F5899-0755-3849-98C9-47BFEE744421}"/>
              </a:ext>
            </a:extLst>
          </p:cNvPr>
          <p:cNvSpPr>
            <a:spLocks noGrp="1"/>
          </p:cNvSpPr>
          <p:nvPr>
            <p:ph idx="1"/>
          </p:nvPr>
        </p:nvSpPr>
        <p:spPr/>
        <p:txBody>
          <a:bodyPr/>
          <a:lstStyle/>
          <a:p>
            <a:r>
              <a:rPr lang="en-GB" dirty="0"/>
              <a:t>Finally it is important to understand what resources are available for the intervention.</a:t>
            </a:r>
          </a:p>
          <a:p>
            <a:r>
              <a:rPr lang="en-GB" dirty="0"/>
              <a:t>There is no point in developing an intervention where you have no budget to implement.</a:t>
            </a:r>
          </a:p>
          <a:p>
            <a:r>
              <a:rPr lang="en-GB" dirty="0"/>
              <a:t>It is important to be realistic but also to explore avenues for joint working with other government bodies, humanitarian organisations and local community groups.  </a:t>
            </a:r>
          </a:p>
        </p:txBody>
      </p:sp>
      <p:pic>
        <p:nvPicPr>
          <p:cNvPr id="4" name="Audio Recording 6 Jan 2022 at 10:46:30" descr="Audio Recording 6 Jan 2022 at 10:46:30">
            <a:hlinkClick r:id="" action="ppaction://media"/>
            <a:extLst>
              <a:ext uri="{FF2B5EF4-FFF2-40B4-BE49-F238E27FC236}">
                <a16:creationId xmlns:a16="http://schemas.microsoft.com/office/drawing/2014/main" id="{7A7A4D87-C43E-7A49-9A9E-B0CDEBEBACC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80751" y="125413"/>
            <a:ext cx="812800" cy="812800"/>
          </a:xfrm>
          <a:prstGeom prst="rect">
            <a:avLst/>
          </a:prstGeom>
        </p:spPr>
      </p:pic>
    </p:spTree>
    <p:extLst>
      <p:ext uri="{BB962C8B-B14F-4D97-AF65-F5344CB8AC3E}">
        <p14:creationId xmlns:p14="http://schemas.microsoft.com/office/powerpoint/2010/main" val="365492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18A7E-0EC4-FC4E-829B-51F067BCAED1}"/>
              </a:ext>
            </a:extLst>
          </p:cNvPr>
          <p:cNvSpPr>
            <a:spLocks noGrp="1"/>
          </p:cNvSpPr>
          <p:nvPr>
            <p:ph type="title"/>
          </p:nvPr>
        </p:nvSpPr>
        <p:spPr/>
        <p:txBody>
          <a:bodyPr/>
          <a:lstStyle/>
          <a:p>
            <a:r>
              <a:rPr lang="en-GB" dirty="0"/>
              <a:t>By the end of Getting Started </a:t>
            </a:r>
          </a:p>
        </p:txBody>
      </p:sp>
      <p:sp>
        <p:nvSpPr>
          <p:cNvPr id="3" name="Content Placeholder 2">
            <a:extLst>
              <a:ext uri="{FF2B5EF4-FFF2-40B4-BE49-F238E27FC236}">
                <a16:creationId xmlns:a16="http://schemas.microsoft.com/office/drawing/2014/main" id="{9780875F-C1F7-5648-89C0-C28EE73AFD4D}"/>
              </a:ext>
            </a:extLst>
          </p:cNvPr>
          <p:cNvSpPr>
            <a:spLocks noGrp="1"/>
          </p:cNvSpPr>
          <p:nvPr>
            <p:ph idx="1"/>
          </p:nvPr>
        </p:nvSpPr>
        <p:spPr/>
        <p:txBody>
          <a:bodyPr/>
          <a:lstStyle/>
          <a:p>
            <a:pPr marL="0" indent="0">
              <a:buNone/>
            </a:pPr>
            <a:r>
              <a:rPr lang="en-GB" dirty="0"/>
              <a:t>By completing the work outlined in the previous slides you will know:</a:t>
            </a:r>
          </a:p>
          <a:p>
            <a:r>
              <a:rPr lang="en-GB"/>
              <a:t>who </a:t>
            </a:r>
            <a:r>
              <a:rPr lang="en-GB" dirty="0"/>
              <a:t>your priority partners and stakeholders are and a simple plan of how you will engage with them over the development of your intervention.</a:t>
            </a:r>
          </a:p>
          <a:p>
            <a:r>
              <a:rPr lang="en-GB" dirty="0"/>
              <a:t>what are the key physical and organisational risks facing the facility in terms of weapons infiltration.</a:t>
            </a:r>
          </a:p>
          <a:p>
            <a:r>
              <a:rPr lang="en-GB" dirty="0"/>
              <a:t>What resources will be available to develop the intervention.  </a:t>
            </a:r>
          </a:p>
        </p:txBody>
      </p:sp>
      <p:pic>
        <p:nvPicPr>
          <p:cNvPr id="4" name="Audio Recording 6 Jan 2022 at 14:54:36" descr="Audio Recording 6 Jan 2022 at 14:54:36">
            <a:hlinkClick r:id="" action="ppaction://media"/>
            <a:extLst>
              <a:ext uri="{FF2B5EF4-FFF2-40B4-BE49-F238E27FC236}">
                <a16:creationId xmlns:a16="http://schemas.microsoft.com/office/drawing/2014/main" id="{4874A761-6DB4-FC49-A704-ADBB7E8817B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80751" y="125413"/>
            <a:ext cx="812800" cy="812800"/>
          </a:xfrm>
          <a:prstGeom prst="rect">
            <a:avLst/>
          </a:prstGeom>
        </p:spPr>
      </p:pic>
    </p:spTree>
    <p:extLst>
      <p:ext uri="{BB962C8B-B14F-4D97-AF65-F5344CB8AC3E}">
        <p14:creationId xmlns:p14="http://schemas.microsoft.com/office/powerpoint/2010/main" val="340438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6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1_Template_D03_F05_EN">
  <a:themeElements>
    <a:clrScheme name="Template_D03_F05_EN 1">
      <a:dk1>
        <a:srgbClr val="000000"/>
      </a:dk1>
      <a:lt1>
        <a:srgbClr val="F8F8F8"/>
      </a:lt1>
      <a:dk2>
        <a:srgbClr val="333333"/>
      </a:dk2>
      <a:lt2>
        <a:srgbClr val="1C1C1C"/>
      </a:lt2>
      <a:accent1>
        <a:srgbClr val="008A8C"/>
      </a:accent1>
      <a:accent2>
        <a:srgbClr val="00BFC4"/>
      </a:accent2>
      <a:accent3>
        <a:srgbClr val="FBFBFB"/>
      </a:accent3>
      <a:accent4>
        <a:srgbClr val="000000"/>
      </a:accent4>
      <a:accent5>
        <a:srgbClr val="AAC4C5"/>
      </a:accent5>
      <a:accent6>
        <a:srgbClr val="00ADB1"/>
      </a:accent6>
      <a:hlink>
        <a:srgbClr val="007376"/>
      </a:hlink>
      <a:folHlink>
        <a:srgbClr val="001F20"/>
      </a:folHlink>
    </a:clrScheme>
    <a:fontScheme name="Template_D03_F05_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D03_F05_EN 1">
        <a:dk1>
          <a:srgbClr val="000000"/>
        </a:dk1>
        <a:lt1>
          <a:srgbClr val="F8F8F8"/>
        </a:lt1>
        <a:dk2>
          <a:srgbClr val="333333"/>
        </a:dk2>
        <a:lt2>
          <a:srgbClr val="1C1C1C"/>
        </a:lt2>
        <a:accent1>
          <a:srgbClr val="008A8C"/>
        </a:accent1>
        <a:accent2>
          <a:srgbClr val="00BFC4"/>
        </a:accent2>
        <a:accent3>
          <a:srgbClr val="FBFBFB"/>
        </a:accent3>
        <a:accent4>
          <a:srgbClr val="000000"/>
        </a:accent4>
        <a:accent5>
          <a:srgbClr val="AAC4C5"/>
        </a:accent5>
        <a:accent6>
          <a:srgbClr val="00ADB1"/>
        </a:accent6>
        <a:hlink>
          <a:srgbClr val="007376"/>
        </a:hlink>
        <a:folHlink>
          <a:srgbClr val="001F2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18319</TotalTime>
  <Words>542</Words>
  <Application>Microsoft Macintosh PowerPoint</Application>
  <PresentationFormat>Widescreen</PresentationFormat>
  <Paragraphs>40</Paragraphs>
  <Slides>8</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Wingdings</vt:lpstr>
      <vt:lpstr>Wingdings 3</vt:lpstr>
      <vt:lpstr>1_Template_D03_F05_EN</vt:lpstr>
      <vt:lpstr>Stage 1 - Getting Started</vt:lpstr>
      <vt:lpstr>Contents of Getting Started</vt:lpstr>
      <vt:lpstr>What is currently happening in the healthcare centre in terms of weapons</vt:lpstr>
      <vt:lpstr>Understanding who your key stakeholders and partners are</vt:lpstr>
      <vt:lpstr>Prioritising your stakeholders</vt:lpstr>
      <vt:lpstr>Risk Assessment</vt:lpstr>
      <vt:lpstr>Getting Started</vt:lpstr>
      <vt:lpstr>By the end of Getting Started </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 Mirwais</dc:creator>
  <cp:lastModifiedBy>John Bromley</cp:lastModifiedBy>
  <cp:revision>91</cp:revision>
  <dcterms:created xsi:type="dcterms:W3CDTF">2018-01-20T06:43:39Z</dcterms:created>
  <dcterms:modified xsi:type="dcterms:W3CDTF">2022-03-08T09:57:24Z</dcterms:modified>
</cp:coreProperties>
</file>