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6"/>
  </p:notesMasterIdLst>
  <p:sldIdLst>
    <p:sldId id="327" r:id="rId7"/>
    <p:sldId id="344" r:id="rId8"/>
    <p:sldId id="345" r:id="rId9"/>
    <p:sldId id="346" r:id="rId10"/>
    <p:sldId id="347" r:id="rId11"/>
    <p:sldId id="349" r:id="rId12"/>
    <p:sldId id="351" r:id="rId13"/>
    <p:sldId id="352" r:id="rId14"/>
    <p:sldId id="3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712B-19A1-49C6-B5E6-2D58571AE24F}" type="datetimeFigureOut">
              <a:rPr lang="fr-CH" smtClean="0"/>
              <a:t>21.03.2022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188F-712A-487B-894B-5985A42E94F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742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885" y="-26988"/>
            <a:ext cx="10416116" cy="1470026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884" y="1844675"/>
            <a:ext cx="10320867" cy="1296988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-14817" y="0"/>
            <a:ext cx="1598084" cy="6858000"/>
          </a:xfrm>
          <a:prstGeom prst="rect">
            <a:avLst/>
          </a:prstGeom>
          <a:solidFill>
            <a:srgbClr val="008A8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" y="260648"/>
            <a:ext cx="1388027" cy="48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4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34" y="125413"/>
            <a:ext cx="2427817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5" y="125413"/>
            <a:ext cx="7080249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5884" y="125413"/>
            <a:ext cx="9711267" cy="600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8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C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" y="260648"/>
            <a:ext cx="1388027" cy="48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118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" y="260648"/>
            <a:ext cx="1388027" cy="48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0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0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1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12541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884" y="160020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-14817" y="0"/>
            <a:ext cx="1598084" cy="6858000"/>
          </a:xfrm>
          <a:prstGeom prst="rect">
            <a:avLst/>
          </a:prstGeom>
          <a:solidFill>
            <a:srgbClr val="008A8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" y="260648"/>
            <a:ext cx="1388027" cy="48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801688" indent="-2794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2"/>
          </a:solidFill>
          <a:latin typeface="+mn-lt"/>
          <a:cs typeface="+mn-cs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2"/>
          </a:solidFill>
          <a:latin typeface="+mn-lt"/>
          <a:cs typeface="+mn-cs"/>
        </a:defRPr>
      </a:lvl3pPr>
      <a:lvl4pPr marL="16176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53C2-0DF9-8542-BCB7-66C792E2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60" y="4273087"/>
            <a:ext cx="10363200" cy="1362075"/>
          </a:xfrm>
        </p:spPr>
        <p:txBody>
          <a:bodyPr/>
          <a:lstStyle/>
          <a:p>
            <a:r>
              <a:rPr lang="en-GB" dirty="0"/>
              <a:t>Making the case for action on weapons in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28023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1057-5EC7-5F4E-A097-AAA8A2CB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the case for action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F970-E2A9-7A4D-B00B-3C4C735C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883" y="1268413"/>
            <a:ext cx="9711267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Making the case for action can be difficult because:</a:t>
            </a:r>
            <a:r>
              <a:rPr lang="en-GB" sz="2000" dirty="0"/>
              <a:t> </a:t>
            </a:r>
          </a:p>
          <a:p>
            <a:pPr lvl="0"/>
            <a:r>
              <a:rPr lang="en-GB" sz="2000" dirty="0"/>
              <a:t>When weapons are everywhere and as there is acceptance of them in society it is difficult to prioritise action.  </a:t>
            </a:r>
          </a:p>
          <a:p>
            <a:pPr lvl="0"/>
            <a:r>
              <a:rPr lang="en-GB" sz="2000" dirty="0"/>
              <a:t>There are often higher priorities within the healthcare system</a:t>
            </a:r>
          </a:p>
          <a:p>
            <a:pPr lvl="0"/>
            <a:r>
              <a:rPr lang="en-GB" sz="2000" dirty="0"/>
              <a:t>Most of the impacts of the infiltration of weapons are not immediate and difficult to quantify effectively.</a:t>
            </a:r>
          </a:p>
          <a:p>
            <a:pPr lvl="0"/>
            <a:r>
              <a:rPr lang="en-GB" sz="2000" dirty="0"/>
              <a:t>The banning of weapons within healthcare facilities is often not required by legislation or law.</a:t>
            </a:r>
          </a:p>
          <a:p>
            <a:pPr lvl="0"/>
            <a:r>
              <a:rPr lang="en-GB" sz="2000" dirty="0"/>
              <a:t>When legislation exists, it is often not enforced.</a:t>
            </a:r>
          </a:p>
          <a:p>
            <a:pPr lvl="0"/>
            <a:r>
              <a:rPr lang="en-GB" sz="2000" dirty="0"/>
              <a:t>Because of the different population segments that are bringing weapons into health care facilities - civilians, police, armed groups - there is a perception among many people that the problem is too complex to deal with. </a:t>
            </a:r>
          </a:p>
          <a:p>
            <a:endParaRPr lang="en-GB" dirty="0"/>
          </a:p>
        </p:txBody>
      </p:sp>
      <p:pic>
        <p:nvPicPr>
          <p:cNvPr id="4" name="Audio Recording 6 Jan 2022 at 14:51:54" descr="Audio Recording 6 Jan 2022 at 14:51:54">
            <a:hlinkClick r:id="" action="ppaction://media"/>
            <a:extLst>
              <a:ext uri="{FF2B5EF4-FFF2-40B4-BE49-F238E27FC236}">
                <a16:creationId xmlns:a16="http://schemas.microsoft.com/office/drawing/2014/main" id="{487771CA-07D0-0547-ACFE-660F35778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9233" y="71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1057-5EC7-5F4E-A097-AAA8A2CB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the case for action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F970-E2A9-7A4D-B00B-3C4C735C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798" y="1543930"/>
            <a:ext cx="9711267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Making the case for action can be difficult because:</a:t>
            </a:r>
            <a:r>
              <a:rPr lang="en-GB" sz="2000" dirty="0"/>
              <a:t> </a:t>
            </a:r>
          </a:p>
          <a:p>
            <a:pPr lvl="0"/>
            <a:r>
              <a:rPr lang="en-GB" sz="2000" dirty="0"/>
              <a:t>There is acceptance that the police and army will not stop bringing their weapons into healthcare facilities because:</a:t>
            </a:r>
          </a:p>
          <a:p>
            <a:pPr lvl="1"/>
            <a:r>
              <a:rPr lang="en-GB" sz="2000" dirty="0"/>
              <a:t>They need the security of a weapon when they are escorting a prisoner</a:t>
            </a:r>
          </a:p>
          <a:p>
            <a:pPr lvl="1"/>
            <a:r>
              <a:rPr lang="en-GB" sz="2000" dirty="0"/>
              <a:t>They fear the loss of the weapon</a:t>
            </a:r>
          </a:p>
          <a:p>
            <a:pPr lvl="1"/>
            <a:r>
              <a:rPr lang="en-GB" sz="2000" dirty="0"/>
              <a:t>It is part of their uniform </a:t>
            </a:r>
          </a:p>
          <a:p>
            <a:pPr lvl="0"/>
            <a:r>
              <a:rPr lang="en-GB" sz="2000" dirty="0"/>
              <a:t>There is insufficient information, guidance and support available on what works to reduce the infiltration of guns.  </a:t>
            </a:r>
          </a:p>
          <a:p>
            <a:pPr lvl="0"/>
            <a:r>
              <a:rPr lang="en-GB" sz="2000" dirty="0"/>
              <a:t>Projects may be delivered but are not monitored and evaluated effectively, meaning that there is no evidence base.</a:t>
            </a:r>
          </a:p>
          <a:p>
            <a:pPr lvl="0"/>
            <a:r>
              <a:rPr lang="en-GB" sz="2000" dirty="0"/>
              <a:t>The rapid changeover of staff in humanitarian organisations means that knowledge of what works and why is often lost 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3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EA63-A6C1-4B45-AAE7-9034E04C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weapons infiltration in healthcare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87D0-1107-C645-AD52-F56F20AF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impacts of weapons infiltration are wide-ranging with both short-term and long-term negative outcomes.</a:t>
            </a:r>
          </a:p>
          <a:p>
            <a:r>
              <a:rPr lang="en-GB" dirty="0"/>
              <a:t>It is critical that you understand the direct impacts on the healthcare facility you are working in, so you can make an effective case for action and develop an effective intervention.</a:t>
            </a:r>
          </a:p>
          <a:p>
            <a:r>
              <a:rPr lang="en-GB" dirty="0"/>
              <a:t>Some of these key impacts are shown on the next slides.</a:t>
            </a:r>
          </a:p>
          <a:p>
            <a:r>
              <a:rPr lang="en-GB" dirty="0"/>
              <a:t>We will show you how to understand the impact in your own health facility by carrying out some simple assessments.</a:t>
            </a:r>
          </a:p>
        </p:txBody>
      </p:sp>
    </p:spTree>
    <p:extLst>
      <p:ext uri="{BB962C8B-B14F-4D97-AF65-F5344CB8AC3E}">
        <p14:creationId xmlns:p14="http://schemas.microsoft.com/office/powerpoint/2010/main" val="274396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D57C-FB83-3A44-BD77-B3CDCF8E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weapons on medical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DF66-E321-EC4B-920D-4B50205B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883" y="1563835"/>
            <a:ext cx="9711267" cy="4525963"/>
          </a:xfrm>
        </p:spPr>
        <p:txBody>
          <a:bodyPr/>
          <a:lstStyle/>
          <a:p>
            <a:r>
              <a:rPr lang="en-GB" sz="2000" dirty="0"/>
              <a:t>When a firearm is discharged the facility may need to close down.  Time is lost even when staff have to deal with a small-scale incursion of weapons.</a:t>
            </a:r>
          </a:p>
          <a:p>
            <a:r>
              <a:rPr lang="en-GB" sz="2000" dirty="0"/>
              <a:t>Weapons are used by relatives to get treatment quickly which means people that need more urgent treatment are denied it.</a:t>
            </a:r>
          </a:p>
          <a:p>
            <a:r>
              <a:rPr lang="en-GB" sz="2000" dirty="0"/>
              <a:t>When armed police/army visit a healthcare facility with a detainee they may come with other many armed officers that can cause disruption.</a:t>
            </a:r>
          </a:p>
          <a:p>
            <a:r>
              <a:rPr lang="en-GB" sz="2000" dirty="0"/>
              <a:t> VIPs arrive with large-scale weaponed security units that cause delays in treatment.  </a:t>
            </a:r>
          </a:p>
          <a:p>
            <a:r>
              <a:rPr lang="en-GB" sz="2000" dirty="0"/>
              <a:t>The impact of an accidental discharge of a weapon within the healthcare facility can lead to harm or death.</a:t>
            </a:r>
          </a:p>
          <a:p>
            <a:r>
              <a:rPr lang="en-GB" sz="2000" dirty="0"/>
              <a:t>Weapons in healthcare facilities can hinder clinical improvements such as better triaging.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u="sng" dirty="0">
                <a:solidFill>
                  <a:srgbClr val="C00000"/>
                </a:solidFill>
              </a:rPr>
              <a:t>Listen here to describe some of the impacts of the infiltration on medical care </a:t>
            </a:r>
          </a:p>
        </p:txBody>
      </p:sp>
    </p:spTree>
    <p:extLst>
      <p:ext uri="{BB962C8B-B14F-4D97-AF65-F5344CB8AC3E}">
        <p14:creationId xmlns:p14="http://schemas.microsoft.com/office/powerpoint/2010/main" val="206100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6C90-150C-134F-8E22-2F29B6E9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healthcare workers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D28E-39A0-0446-9CD0-35314DD2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Where weapons are visible and armed there is the possibility of healthcare workers being harmed.</a:t>
            </a:r>
          </a:p>
          <a:p>
            <a:r>
              <a:rPr lang="en-GB" sz="2000" dirty="0"/>
              <a:t>The impact on healthcare staff can be corrosive causing increases in stress leading to mental health problems and have long term impacts on patient care, sickness absence and staff turnover.</a:t>
            </a:r>
          </a:p>
          <a:p>
            <a:r>
              <a:rPr lang="en-GB" sz="2000" dirty="0"/>
              <a:t>The impact of killings (gang, honour, criminal) by armed perpetrators on healthcare workers can be traumatic. </a:t>
            </a:r>
          </a:p>
          <a:p>
            <a:r>
              <a:rPr lang="en-GB" sz="2000" dirty="0"/>
              <a:t>The impact of people using weapons to threaten healthcare workers to treat their family or friends leads to an escalation in the carrying of weapons. </a:t>
            </a:r>
          </a:p>
          <a:p>
            <a:r>
              <a:rPr lang="en-GB" sz="2000" dirty="0"/>
              <a:t>Healthcare workers do not have the confidence or skills to confront or negotiate with weapon bearers leading to frustration and de-motivation.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u="sng" dirty="0">
                <a:solidFill>
                  <a:srgbClr val="C00000"/>
                </a:solidFill>
              </a:rPr>
              <a:t>Listen here to some of the impacts on healthcare workers</a:t>
            </a:r>
            <a:endParaRPr lang="en-GB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EC8D-8F8D-0E40-88C2-4E5AA7A7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4" y="125413"/>
            <a:ext cx="9984707" cy="1143000"/>
          </a:xfrm>
        </p:spPr>
        <p:txBody>
          <a:bodyPr/>
          <a:lstStyle/>
          <a:p>
            <a:r>
              <a:rPr lang="en-GB" dirty="0"/>
              <a:t>Impact on people using healthcare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E86E-8CB4-5A49-A0B9-4C0EF32E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884" y="1268413"/>
            <a:ext cx="9711267" cy="4525963"/>
          </a:xfrm>
        </p:spPr>
        <p:txBody>
          <a:bodyPr/>
          <a:lstStyle/>
          <a:p>
            <a:r>
              <a:rPr lang="en-GB" sz="2000" dirty="0"/>
              <a:t>While weapons are visible and armed there is always the possibility that people using the facility can be harmed.</a:t>
            </a:r>
          </a:p>
          <a:p>
            <a:r>
              <a:rPr lang="en-GB" sz="2000" dirty="0"/>
              <a:t>When the healthcare facility is perceived by people as unsafe it reduces the willingness of local people to use that facility.</a:t>
            </a:r>
          </a:p>
          <a:p>
            <a:r>
              <a:rPr lang="en-GB" sz="2000" dirty="0"/>
              <a:t>When a healthcare facility is perceived as dangerous, many people will not attend for routine tests and screening.  </a:t>
            </a:r>
          </a:p>
          <a:p>
            <a:r>
              <a:rPr lang="en-GB" sz="2000" dirty="0"/>
              <a:t>It is often difficult to recruit professional staff into facilities that have weapons infiltration leading to a reduction in the types of treatment available.</a:t>
            </a:r>
          </a:p>
          <a:p>
            <a:r>
              <a:rPr lang="en-GB" sz="2000" dirty="0"/>
              <a:t>The quality of care is severely reduced when weapons and violence against healthcare workers is endemic.</a:t>
            </a:r>
          </a:p>
          <a:p>
            <a:r>
              <a:rPr lang="en-GB" sz="2000" dirty="0"/>
              <a:t>When people see weapons being worn by the police or army it can have a traumatic impact on people. 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u="sng" dirty="0">
                <a:solidFill>
                  <a:srgbClr val="C00000"/>
                </a:solidFill>
              </a:rPr>
              <a:t>Listen here to hear the impact on people using the facilities</a:t>
            </a:r>
          </a:p>
        </p:txBody>
      </p:sp>
    </p:spTree>
    <p:extLst>
      <p:ext uri="{BB962C8B-B14F-4D97-AF65-F5344CB8AC3E}">
        <p14:creationId xmlns:p14="http://schemas.microsoft.com/office/powerpoint/2010/main" val="72183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5827-F784-ED4B-B868-61C6FA04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4" y="125413"/>
            <a:ext cx="9711267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The loss of perception safe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FECB-1F5E-714C-A7B1-099A6B1A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4754033" cy="45259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 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When healthcare facilities are seen to lose their neutral status because weapons are being used they can become targets for bomb strikes.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By allowing weapons into facilities they can become flashpoints for local tribal/armed group conflict causing gunfights within the establishment itself. 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99604-318C-8943-8207-D800BC48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8" r="3341" b="1"/>
          <a:stretch/>
        </p:blipFill>
        <p:spPr>
          <a:xfrm>
            <a:off x="7112947" y="2022232"/>
            <a:ext cx="3579626" cy="3407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68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5B54-0AC5-5342-B504-D74EACF3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have we </a:t>
            </a:r>
            <a:r>
              <a:rPr lang="en-GB"/>
              <a:t>listed these </a:t>
            </a:r>
            <a:r>
              <a:rPr lang="en-GB" dirty="0"/>
              <a:t>difficulties?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1E23-EC6F-534D-B382-443F6D56A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883" y="1366025"/>
            <a:ext cx="9711267" cy="4525963"/>
          </a:xfrm>
        </p:spPr>
        <p:txBody>
          <a:bodyPr/>
          <a:lstStyle/>
          <a:p>
            <a:r>
              <a:rPr lang="en-GB" dirty="0"/>
              <a:t>It is possible that stakeholders and partners will use these arguments to stop you taking </a:t>
            </a:r>
            <a:r>
              <a:rPr lang="en-GB" dirty="0" err="1"/>
              <a:t>action.‘It’s</a:t>
            </a:r>
            <a:r>
              <a:rPr lang="en-GB" dirty="0"/>
              <a:t> all too difficult and complex” and “there is no evidence to support activity in this area”</a:t>
            </a:r>
          </a:p>
          <a:p>
            <a:r>
              <a:rPr lang="en-GB" dirty="0"/>
              <a:t>However, by using the planning process many of the difficulties we have listed can be overcome.</a:t>
            </a:r>
          </a:p>
          <a:p>
            <a:pPr lvl="1"/>
            <a:r>
              <a:rPr lang="en-GB" dirty="0"/>
              <a:t>This tool will provide you with tangible evidence that allows you to prioritise action</a:t>
            </a:r>
          </a:p>
          <a:p>
            <a:pPr lvl="1"/>
            <a:r>
              <a:rPr lang="en-GB" dirty="0"/>
              <a:t>We will show you how to quantify the impact of weapons</a:t>
            </a:r>
          </a:p>
          <a:p>
            <a:pPr lvl="1"/>
            <a:r>
              <a:rPr lang="en-GB" dirty="0"/>
              <a:t>The tool will show you practical examples of mechanisms that have been used to change peoples behaviours</a:t>
            </a:r>
          </a:p>
          <a:p>
            <a:pPr lvl="1"/>
            <a:r>
              <a:rPr lang="en-GB" dirty="0"/>
              <a:t>Our tool is constantly updating and includes new case studies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285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_D03_F05_EN">
  <a:themeElements>
    <a:clrScheme name="Template_D03_F05_EN 1">
      <a:dk1>
        <a:srgbClr val="000000"/>
      </a:dk1>
      <a:lt1>
        <a:srgbClr val="F8F8F8"/>
      </a:lt1>
      <a:dk2>
        <a:srgbClr val="333333"/>
      </a:dk2>
      <a:lt2>
        <a:srgbClr val="1C1C1C"/>
      </a:lt2>
      <a:accent1>
        <a:srgbClr val="008A8C"/>
      </a:accent1>
      <a:accent2>
        <a:srgbClr val="00BFC4"/>
      </a:accent2>
      <a:accent3>
        <a:srgbClr val="FBFBFB"/>
      </a:accent3>
      <a:accent4>
        <a:srgbClr val="000000"/>
      </a:accent4>
      <a:accent5>
        <a:srgbClr val="AAC4C5"/>
      </a:accent5>
      <a:accent6>
        <a:srgbClr val="00ADB1"/>
      </a:accent6>
      <a:hlink>
        <a:srgbClr val="007376"/>
      </a:hlink>
      <a:folHlink>
        <a:srgbClr val="001F20"/>
      </a:folHlink>
    </a:clrScheme>
    <a:fontScheme name="Template_D03_F05_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D03_F05_EN 1">
        <a:dk1>
          <a:srgbClr val="000000"/>
        </a:dk1>
        <a:lt1>
          <a:srgbClr val="F8F8F8"/>
        </a:lt1>
        <a:dk2>
          <a:srgbClr val="333333"/>
        </a:dk2>
        <a:lt2>
          <a:srgbClr val="1C1C1C"/>
        </a:lt2>
        <a:accent1>
          <a:srgbClr val="008A8C"/>
        </a:accent1>
        <a:accent2>
          <a:srgbClr val="00BFC4"/>
        </a:accent2>
        <a:accent3>
          <a:srgbClr val="FBFBFB"/>
        </a:accent3>
        <a:accent4>
          <a:srgbClr val="000000"/>
        </a:accent4>
        <a:accent5>
          <a:srgbClr val="AAC4C5"/>
        </a:accent5>
        <a:accent6>
          <a:srgbClr val="00ADB1"/>
        </a:accent6>
        <a:hlink>
          <a:srgbClr val="007376"/>
        </a:hlink>
        <a:folHlink>
          <a:srgbClr val="001F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B74FCFBEF37BBB4089D2AC364490744A" ma:contentTypeVersion="67" ma:contentTypeDescription="Upload Form" ma:contentTypeScope="" ma:versionID="5065cdd33a761d024d3f4e9d675deb39">
  <xsd:schema xmlns:xsd="http://www.w3.org/2001/XMLSchema" xmlns:xs="http://www.w3.org/2001/XMLSchema" xmlns:p="http://schemas.microsoft.com/office/2006/metadata/properties" xmlns:ns1="http://schemas.microsoft.com/sharepoint/v3" xmlns:ns2="1637fac1-5363-4243-8d5d-94a4d4f060ba" xmlns:ns3="a8a2af44-4b8d-404b-a8bd-4186350a523c" targetNamespace="http://schemas.microsoft.com/office/2006/metadata/properties" ma:root="true" ma:fieldsID="e9096c38a1644362b31cabd51ff9e5d4" ns1:_="" ns2:_="" ns3:_="">
    <xsd:import namespace="http://schemas.microsoft.com/sharepoint/v3"/>
    <xsd:import namespace="1637fac1-5363-4243-8d5d-94a4d4f060ba"/>
    <xsd:import namespace="a8a2af44-4b8d-404b-a8bd-4186350a523c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2:ICRCIMP_Topic_H" minOccurs="0"/>
                <xsd:element ref="ns2:hbd50c89fbf1493cbe2fe8ab99523f5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7fac1-5363-4243-8d5d-94a4d4f060ba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2;#No Country|1f55df4f-c103-4303-b974-426a8e7d1d06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3;#Internal|23eb6094-56fc-4ad4-8ae2-cf1575a694f0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1;#Operations Management|8105d8d5-bb50-46de-81af-10caf3180b22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ICRCIMP_Topic_H" ma:index="36" nillable="true" ma:taxonomy="true" ma:internalName="ICRCIMP_Topic_H" ma:taxonomyFieldName="Key_x0020_Issue" ma:displayName="Key Issue" ma:readOnly="false" ma:default="" ma:fieldId="{3c075bcb-7e07-4d9c-acf9-7529be614bbf}" ma:taxonomyMulti="true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  <xsd:element name="hbd50c89fbf1493cbe2fe8ab99523f53" ma:index="38" nillable="true" ma:taxonomy="true" ma:internalName="hbd50c89fbf1493cbe2fe8ab99523f53" ma:taxonomyFieldName="ICRCIMP_KeyIssue" ma:displayName="Key Issue" ma:fieldId="{1bd50c89-fbf1-493c-be2f-e8ab99523f53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[today]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6b19b1ae-aa9c-401b-87dd-19acc1e692f5}" ma:internalName="TaxCatchAll" ma:showField="CatchAllData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6b19b1ae-aa9c-401b-87dd-19acc1e692f5}" ma:internalName="TaxCatchAllLabel" ma:readOnly="true" ma:showField="CatchAllDataLabel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RMUnitInCharge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GVA_OP_DIR</TermName>
          <TermId xmlns="http://schemas.microsoft.com/office/infopath/2007/PartnerControls">e36ba07e-1565-4f68-a30f-bd5226215ef1</TermId>
        </TermInfo>
      </Terms>
    </ICRCIMP_RMUnitInCharge_H>
    <ICRCIMP_BusinessFunction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Operations Management</TermName>
          <TermId xmlns="http://schemas.microsoft.com/office/infopath/2007/PartnerControls">8105d8d5-bb50-46de-81af-10caf3180b22</TermId>
        </TermInfo>
      </Terms>
    </ICRCIMP_BusinessFunction_H>
    <hbd50c89fbf1493cbe2fe8ab99523f53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Care in Danger</TermName>
          <TermId xmlns="http://schemas.microsoft.com/office/infopath/2007/PartnerControls">be474453-95b6-4895-b920-6ea8a1477e34</TermId>
        </TermInfo>
      </Terms>
    </hbd50c89fbf1493cbe2fe8ab99523f53>
    <ICRCIMP_IsRecord xmlns="1637fac1-5363-4243-8d5d-94a4d4f060ba">true</ICRCIMP_IsRecord>
    <ICRCIMP_Country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_dlc_DocId xmlns="a8a2af44-4b8d-404b-a8bd-4186350a523c">TSOPDIR-19-11734</_dlc_DocId>
    <TaxCatchAll xmlns="a8a2af44-4b8d-404b-a8bd-4186350a523c">
      <Value>387</Value>
      <Value>5</Value>
      <Value>3</Value>
      <Value>2</Value>
      <Value>1</Value>
    </TaxCatchAll>
    <ICRCIMP_IHT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_dlc_DocIdUrl xmlns="a8a2af44-4b8d-404b-a8bd-4186350a523c">
      <Url>https://collab.ext.icrc.org/sites/TS_OP_DIR/_layouts/15/DocIdRedir.aspx?ID=TSOPDIR-19-11734</Url>
      <Description>TSOPDIR-19-11734</Description>
    </_dlc_DocIdUrl>
    <ICRCIMP_RMIdentifier xmlns="1637fac1-5363-4243-8d5d-94a4d4f060ba" xsi:nil="true"/>
    <ICRCIMP_RMTransfer xmlns="1637fac1-5363-4243-8d5d-94a4d4f060ba">
      <Url xsi:nil="true"/>
      <Description xsi:nil="true"/>
    </ICRCIMP_RMTransfer>
    <ICRCIMP_Keyword_H xmlns="1637fac1-5363-4243-8d5d-94a4d4f060ba">
      <Terms xmlns="http://schemas.microsoft.com/office/infopath/2007/PartnerControls"/>
    </ICRCIMP_Keyword_H>
    <Period_x0020_start xmlns="a8a2af44-4b8d-404b-a8bd-4186350a523c">2022-03-21T13:16:44+00:00</Period_x0020_start>
    <ICRCIMP_DocumentType_H xmlns="1637fac1-5363-4243-8d5d-94a4d4f060ba">
      <Terms xmlns="http://schemas.microsoft.com/office/infopath/2007/PartnerControls"/>
    </ICRCIMP_DocumentType_H>
    <ICRCIMP_Topic_H xmlns="1637fac1-5363-4243-8d5d-94a4d4f060ba">
      <Terms xmlns="http://schemas.microsoft.com/office/infopath/2007/PartnerControls"/>
    </ICRCIMP_Topic_H>
    <IsIntranet xmlns="a8a2af44-4b8d-404b-a8bd-4186350a523c">false</IsIntranet>
    <RatingCount xmlns="http://schemas.microsoft.com/sharepoint/v3" xsi:nil="true"/>
    <ICRCIMP_OrganizationalAccronym_H xmlns="1637fac1-5363-4243-8d5d-94a4d4f060ba">
      <Terms xmlns="http://schemas.microsoft.com/office/infopath/2007/PartnerControls"/>
    </ICRCIMP_OrganizationalAccronym_H>
    <ICRCIMP_IsFocus xmlns="1637fac1-5363-4243-8d5d-94a4d4f060ba">false</ICRCIMP_IsFocus>
    <AverageRating xmlns="http://schemas.microsoft.com/sharepoint/v3" xsi:nil="true"/>
    <Period_x0020_end xmlns="a8a2af44-4b8d-404b-a8bd-4186350a523c" xsi:nil="true"/>
  </documentManagement>
</p:properties>
</file>

<file path=customXml/itemProps1.xml><?xml version="1.0" encoding="utf-8"?>
<ds:datastoreItem xmlns:ds="http://schemas.openxmlformats.org/officeDocument/2006/customXml" ds:itemID="{7E451A6C-1863-4F36-A914-236689C35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C0B61-7D9A-4E7A-85A1-DC36F3F4BE9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138577E-C0BF-486F-84BF-7616B5654B7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0432AD2-9289-428B-B0BA-EC69992EC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37fac1-5363-4243-8d5d-94a4d4f060ba"/>
    <ds:schemaRef ds:uri="a8a2af44-4b8d-404b-a8bd-4186350a5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2FEA47A-3EA0-46E2-80B4-72023D4F6CF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8a2af44-4b8d-404b-a8bd-4186350a523c"/>
    <ds:schemaRef ds:uri="1637fac1-5363-4243-8d5d-94a4d4f06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18328</TotalTime>
  <Words>477</Words>
  <Application>Microsoft Office PowerPoint</Application>
  <PresentationFormat>Widescreen</PresentationFormat>
  <Paragraphs>61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1_Template_D03_F05_EN</vt:lpstr>
      <vt:lpstr>Making the case for action on weapons in healthcare facilities</vt:lpstr>
      <vt:lpstr>Making the case for action (1)</vt:lpstr>
      <vt:lpstr>Making the case for action (2)</vt:lpstr>
      <vt:lpstr>The impact of weapons infiltration in healthcare facilities</vt:lpstr>
      <vt:lpstr>Impact of weapons on medical care </vt:lpstr>
      <vt:lpstr>Impact on healthcare workers </vt:lpstr>
      <vt:lpstr>Impact on people using healthcare facilities</vt:lpstr>
      <vt:lpstr>The loss of perception safe space</vt:lpstr>
      <vt:lpstr>Why have we listed these difficulties?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Mirwais</dc:creator>
  <cp:lastModifiedBy>Anne-Rose Weingarten</cp:lastModifiedBy>
  <cp:revision>92</cp:revision>
  <dcterms:created xsi:type="dcterms:W3CDTF">2018-01-20T06:43:39Z</dcterms:created>
  <dcterms:modified xsi:type="dcterms:W3CDTF">2022-03-21T13:20:58Z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RCIMP_IHT">
    <vt:lpwstr>3;#Internal|23eb6094-56fc-4ad4-8ae2-cf1575a694f0</vt:lpwstr>
  </property>
  <property fmtid="{D5CDD505-2E9C-101B-9397-08002B2CF9AE}" pid="3" name="ICRCIMP_Country">
    <vt:lpwstr>2;#No Country|1f55df4f-c103-4303-b974-426a8e7d1d06</vt:lpwstr>
  </property>
  <property fmtid="{D5CDD505-2E9C-101B-9397-08002B2CF9AE}" pid="4" name="ICRCIMP_RMUnitInCharge">
    <vt:lpwstr>5;#GVA_OP_DIR|e36ba07e-1565-4f68-a30f-bd5226215ef1</vt:lpwstr>
  </property>
  <property fmtid="{D5CDD505-2E9C-101B-9397-08002B2CF9AE}" pid="5" name="ICRCIMP_ManageAccess">
    <vt:bool>false</vt:bool>
  </property>
  <property fmtid="{D5CDD505-2E9C-101B-9397-08002B2CF9AE}" pid="6" name="ICRCIMP_KeyIssue">
    <vt:lpwstr>387;#Health Care in Danger|be474453-95b6-4895-b920-6ea8a1477e34</vt:lpwstr>
  </property>
  <property fmtid="{D5CDD505-2E9C-101B-9397-08002B2CF9AE}" pid="7" name="ContentTypeId">
    <vt:lpwstr>0x010100F306B2604BE44180B8B82333BE64DF4E005A5CBB6C53404A16AAEA5338BA52399900B74FCFBEF37BBB4089D2AC364490744A</vt:lpwstr>
  </property>
  <property fmtid="{D5CDD505-2E9C-101B-9397-08002B2CF9AE}" pid="8" name="_dlc_DocIdItemGuid">
    <vt:lpwstr>c64dcbc1-ff11-49a0-ac17-0c2431f03cd4</vt:lpwstr>
  </property>
  <property fmtid="{D5CDD505-2E9C-101B-9397-08002B2CF9AE}" pid="9" name="ICRCIMP_BusinessFunction">
    <vt:lpwstr>1;#Operations Management|8105d8d5-bb50-46de-81af-10caf3180b22</vt:lpwstr>
  </property>
  <property fmtid="{D5CDD505-2E9C-101B-9397-08002B2CF9AE}" pid="10" name="ICRCIMP_OrganizationalAccronym">
    <vt:lpwstr/>
  </property>
  <property fmtid="{D5CDD505-2E9C-101B-9397-08002B2CF9AE}" pid="11" name="ICRCIMP_DocumentType">
    <vt:lpwstr/>
  </property>
  <property fmtid="{D5CDD505-2E9C-101B-9397-08002B2CF9AE}" pid="12" name="Key Issue">
    <vt:lpwstr/>
  </property>
  <property fmtid="{D5CDD505-2E9C-101B-9397-08002B2CF9AE}" pid="13" name="ICRCIMP_Keyword">
    <vt:lpwstr/>
  </property>
</Properties>
</file>