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80"/>
  </p:notesMasterIdLst>
  <p:sldIdLst>
    <p:sldId id="332" r:id="rId7"/>
    <p:sldId id="351" r:id="rId8"/>
    <p:sldId id="2267" r:id="rId9"/>
    <p:sldId id="2310" r:id="rId10"/>
    <p:sldId id="2314" r:id="rId11"/>
    <p:sldId id="2321" r:id="rId12"/>
    <p:sldId id="2350" r:id="rId13"/>
    <p:sldId id="343" r:id="rId14"/>
    <p:sldId id="2316" r:id="rId15"/>
    <p:sldId id="2343" r:id="rId16"/>
    <p:sldId id="2300" r:id="rId17"/>
    <p:sldId id="357" r:id="rId18"/>
    <p:sldId id="2352" r:id="rId19"/>
    <p:sldId id="2353" r:id="rId20"/>
    <p:sldId id="352" r:id="rId21"/>
    <p:sldId id="2288" r:id="rId22"/>
    <p:sldId id="373" r:id="rId23"/>
    <p:sldId id="2325" r:id="rId24"/>
    <p:sldId id="2332" r:id="rId25"/>
    <p:sldId id="363" r:id="rId26"/>
    <p:sldId id="364" r:id="rId27"/>
    <p:sldId id="2290" r:id="rId28"/>
    <p:sldId id="375" r:id="rId29"/>
    <p:sldId id="374" r:id="rId30"/>
    <p:sldId id="2329" r:id="rId31"/>
    <p:sldId id="381" r:id="rId32"/>
    <p:sldId id="2292" r:id="rId33"/>
    <p:sldId id="358" r:id="rId34"/>
    <p:sldId id="376" r:id="rId35"/>
    <p:sldId id="2312" r:id="rId36"/>
    <p:sldId id="2339" r:id="rId37"/>
    <p:sldId id="378" r:id="rId38"/>
    <p:sldId id="379" r:id="rId39"/>
    <p:sldId id="2275" r:id="rId40"/>
    <p:sldId id="2345" r:id="rId41"/>
    <p:sldId id="2346" r:id="rId42"/>
    <p:sldId id="2276" r:id="rId43"/>
    <p:sldId id="2277" r:id="rId44"/>
    <p:sldId id="2278" r:id="rId45"/>
    <p:sldId id="2280" r:id="rId46"/>
    <p:sldId id="2279" r:id="rId47"/>
    <p:sldId id="2281" r:id="rId48"/>
    <p:sldId id="2282" r:id="rId49"/>
    <p:sldId id="2348" r:id="rId50"/>
    <p:sldId id="2347" r:id="rId51"/>
    <p:sldId id="2335" r:id="rId52"/>
    <p:sldId id="368" r:id="rId53"/>
    <p:sldId id="2336" r:id="rId54"/>
    <p:sldId id="2294" r:id="rId55"/>
    <p:sldId id="354" r:id="rId56"/>
    <p:sldId id="2337" r:id="rId57"/>
    <p:sldId id="390" r:id="rId58"/>
    <p:sldId id="2340" r:id="rId59"/>
    <p:sldId id="384" r:id="rId60"/>
    <p:sldId id="2341" r:id="rId61"/>
    <p:sldId id="2342" r:id="rId62"/>
    <p:sldId id="388" r:id="rId63"/>
    <p:sldId id="2308" r:id="rId64"/>
    <p:sldId id="2296" r:id="rId65"/>
    <p:sldId id="2330" r:id="rId66"/>
    <p:sldId id="2297" r:id="rId67"/>
    <p:sldId id="2331" r:id="rId68"/>
    <p:sldId id="2349" r:id="rId69"/>
    <p:sldId id="356" r:id="rId70"/>
    <p:sldId id="2295" r:id="rId71"/>
    <p:sldId id="2261" r:id="rId72"/>
    <p:sldId id="2262" r:id="rId73"/>
    <p:sldId id="2299" r:id="rId74"/>
    <p:sldId id="2301" r:id="rId75"/>
    <p:sldId id="2344" r:id="rId76"/>
    <p:sldId id="2302" r:id="rId77"/>
    <p:sldId id="2338" r:id="rId78"/>
    <p:sldId id="287" r:id="rId7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585E58-8869-F799-7736-B7A7DD56811A}" name="Ana Elisa Barbar" initials="AEB" userId="S::abarbar@icrc.org::89e4304d-1831-40fd-b2c7-c9c96623b84f" providerId="AD"/>
  <p188:author id="{3CB1089B-5E9C-24D7-D23B-2A6D063DE45D}" name="Heather Thompson" initials="HT" userId="81845fb9a2a727d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Polkowski" initials="MP" lastIdx="34" clrIdx="0">
    <p:extLst>
      <p:ext uri="{19B8F6BF-5375-455C-9EA6-DF929625EA0E}">
        <p15:presenceInfo xmlns:p15="http://schemas.microsoft.com/office/powerpoint/2012/main" userId="S::mpolkowski@icrc.org::c33eb2f6-1102-4ca9-9b66-ab9427e30395" providerId="AD"/>
      </p:ext>
    </p:extLst>
  </p:cmAuthor>
  <p:cmAuthor id="2" name="Jessica Yohana Ramirez Mendoza" initials="JYRM" lastIdx="63" clrIdx="1">
    <p:extLst>
      <p:ext uri="{19B8F6BF-5375-455C-9EA6-DF929625EA0E}">
        <p15:presenceInfo xmlns:p15="http://schemas.microsoft.com/office/powerpoint/2012/main" userId="S::jramirezmendoza@icrc.org::6d741fc1-2147-43df-a1c9-4759354573d9" providerId="AD"/>
      </p:ext>
    </p:extLst>
  </p:cmAuthor>
  <p:cmAuthor id="3" name="John Bromley" initials="JB" lastIdx="23" clrIdx="2">
    <p:extLst>
      <p:ext uri="{19B8F6BF-5375-455C-9EA6-DF929625EA0E}">
        <p15:presenceInfo xmlns:p15="http://schemas.microsoft.com/office/powerpoint/2012/main" userId="S::john.bromley@thensmc.com::8b763977-b3ea-4b7b-8bdd-a3ee447f2042" providerId="AD"/>
      </p:ext>
    </p:extLst>
  </p:cmAuthor>
  <p:cmAuthor id="4" name="Ana Elisa Barbar" initials="AEB" lastIdx="1" clrIdx="3">
    <p:extLst>
      <p:ext uri="{19B8F6BF-5375-455C-9EA6-DF929625EA0E}">
        <p15:presenceInfo xmlns:p15="http://schemas.microsoft.com/office/powerpoint/2012/main" userId="S::abarbar@icrc.org::89e4304d-1831-40fd-b2c7-c9c96623b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5423" autoAdjust="0"/>
  </p:normalViewPr>
  <p:slideViewPr>
    <p:cSldViewPr snapToGrid="0">
      <p:cViewPr varScale="1">
        <p:scale>
          <a:sx n="58" d="100"/>
          <a:sy n="58" d="100"/>
        </p:scale>
        <p:origin x="113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0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commentAuthors" Target="commentAuthors.xml"/><Relationship Id="rId86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712B-19A1-49C6-B5E6-2D58571AE24F}" type="datetimeFigureOut">
              <a:rPr lang="fr-CH" smtClean="0"/>
              <a:pPr/>
              <a:t>03.08.2023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188F-712A-487B-894B-5985A42E94F0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742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616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46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021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419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146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258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479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39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491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17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243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615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071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378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5691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5165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4695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7653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4313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1323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632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409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081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5267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9886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5873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6066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883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1625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802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1523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644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826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574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7779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46093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6808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98147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4152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0739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016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4203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4050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648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5285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87996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2924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83257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023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41546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306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052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04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170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188F-712A-487B-894B-5985A42E94F0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27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5885" y="-26988"/>
            <a:ext cx="10416116" cy="1470026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884" y="1844675"/>
            <a:ext cx="10320867" cy="1296988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4E8E54-F94F-0A78-16BF-27031FD92588}"/>
              </a:ext>
            </a:extLst>
          </p:cNvPr>
          <p:cNvSpPr/>
          <p:nvPr userDrawn="1"/>
        </p:nvSpPr>
        <p:spPr>
          <a:xfrm>
            <a:off x="0" y="0"/>
            <a:ext cx="504000" cy="6858000"/>
          </a:xfrm>
          <a:prstGeom prst="rect">
            <a:avLst/>
          </a:prstGeom>
          <a:solidFill>
            <a:srgbClr val="00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3814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34" y="125413"/>
            <a:ext cx="2427817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5" y="125413"/>
            <a:ext cx="7080249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5884" y="125413"/>
            <a:ext cx="9711267" cy="600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3D213-5001-5141-B0FB-2D1356C0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5F17-E519-45AE-962A-CB18FAA8A9D8}" type="datetime1">
              <a:rPr lang="en-GB" smtClean="0"/>
              <a:pPr/>
              <a:t>03/08/2023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B8BE10-9398-7D4B-B3FD-7CCC6111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851FAB-AD73-B74B-AEC8-40414D5B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E6B-2CC9-4B96-872A-5201236EC1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E0EB1A6-E04D-874E-B375-4103C1F3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6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8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3118" y="1600201"/>
            <a:ext cx="47540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0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0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1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12541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5884" y="160020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Graphique 7">
            <a:extLst>
              <a:ext uri="{FF2B5EF4-FFF2-40B4-BE49-F238E27FC236}">
                <a16:creationId xmlns:a16="http://schemas.microsoft.com/office/drawing/2014/main" id="{1E6B102E-EA7C-1A88-BFE0-65901C442BD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4302" y="6047943"/>
            <a:ext cx="501492" cy="580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41F218-95AE-E1D8-D14F-7B125707D7EB}"/>
              </a:ext>
            </a:extLst>
          </p:cNvPr>
          <p:cNvSpPr/>
          <p:nvPr userDrawn="1"/>
        </p:nvSpPr>
        <p:spPr>
          <a:xfrm>
            <a:off x="0" y="0"/>
            <a:ext cx="504000" cy="6858000"/>
          </a:xfrm>
          <a:prstGeom prst="rect">
            <a:avLst/>
          </a:prstGeom>
          <a:solidFill>
            <a:srgbClr val="009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5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90A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A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801688" indent="-2794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2"/>
          </a:solidFill>
          <a:latin typeface="+mn-lt"/>
          <a:cs typeface="+mn-cs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2"/>
          </a:solidFill>
          <a:latin typeface="+mn-lt"/>
          <a:cs typeface="+mn-cs"/>
        </a:defRPr>
      </a:lvl3pPr>
      <a:lvl4pPr marL="16176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2QtqdLidI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s.emap.com/wp-content/uploads/sites/3/2016/07/270716_De-escalating-anger-a-new-model-for-practice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1D14-08EE-0045-8F2D-B821331B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99" y="4736193"/>
            <a:ext cx="6885542" cy="3764020"/>
          </a:xfrm>
        </p:spPr>
        <p:txBody>
          <a:bodyPr/>
          <a:lstStyle/>
          <a:p>
            <a:pPr algn="ctr"/>
            <a:r>
              <a:rPr lang="x-none" sz="3200"/>
              <a:t>REDUCIR TENSIONES EN INSTALACIONES DE SALUD</a:t>
            </a:r>
            <a:br>
              <a:rPr lang="x-none"/>
            </a:br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BB9BA-5C31-4186-A991-CD4F843B1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42" y="545955"/>
            <a:ext cx="5324856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إنها مسألة حياة أو موت">
            <a:hlinkClick r:id="" action="ppaction://media"/>
            <a:extLst>
              <a:ext uri="{FF2B5EF4-FFF2-40B4-BE49-F238E27FC236}">
                <a16:creationId xmlns:a16="http://schemas.microsoft.com/office/drawing/2014/main" id="{A3E02C70-0998-8E16-B2CA-9F39AE30B1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4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6A44-F006-889C-4820-1900DF0C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99" y="490445"/>
            <a:ext cx="9711267" cy="1143000"/>
          </a:xfrm>
        </p:spPr>
        <p:txBody>
          <a:bodyPr/>
          <a:lstStyle/>
          <a:p>
            <a:r>
              <a:rPr lang="x-none" sz="3600" b="1"/>
              <a:t>Factores de riesgo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D224-8860-4548-E1F5-3A1FDAEA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44" y="1563820"/>
            <a:ext cx="9711267" cy="4525963"/>
          </a:xfrm>
        </p:spPr>
        <p:txBody>
          <a:bodyPr/>
          <a:lstStyle/>
          <a:p>
            <a:r>
              <a:rPr lang="x-none" sz="2400" dirty="0">
                <a:latin typeface="Merriweather Light" panose="00000400000000000000" pitchFamily="2" charset="0"/>
              </a:rPr>
              <a:t>Escasez de personal o empleados/as que trabajan solos/as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Traslado de pacientes en vehículos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Demoras prolongadas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Sobrepoblación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Poca iluminación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Políticas de seguridad inadecuadas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Circulación del público sin restricciones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Consumo de drogas y afecciones de salud mental</a:t>
            </a:r>
          </a:p>
          <a:p>
            <a:r>
              <a:rPr lang="x-none" sz="2400" dirty="0">
                <a:solidFill>
                  <a:srgbClr val="FF0000"/>
                </a:solidFill>
                <a:latin typeface="Merriweather Light" panose="00000400000000000000" pitchFamily="2" charset="0"/>
              </a:rPr>
              <a:t>Falta de formación del personal, así como políticas de prevención y gestión de situaciones violentas</a:t>
            </a:r>
          </a:p>
          <a:p>
            <a:endParaRPr lang="en-GB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F0D4591-9CCC-5367-0337-E122636C8BDA}"/>
              </a:ext>
            </a:extLst>
          </p:cNvPr>
          <p:cNvSpPr/>
          <p:nvPr/>
        </p:nvSpPr>
        <p:spPr>
          <a:xfrm rot="5238458">
            <a:off x="9659071" y="5123710"/>
            <a:ext cx="489857" cy="620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1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FE8E-0645-4FF4-96F1-69652F9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96" y="469325"/>
            <a:ext cx="9950470" cy="1143000"/>
          </a:xfrm>
        </p:spPr>
        <p:txBody>
          <a:bodyPr/>
          <a:lstStyle/>
          <a:p>
            <a:r>
              <a:rPr lang="x-none" sz="3600" b="1" dirty="0"/>
              <a:t>Tipos de violencia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AFF8-BED3-9C96-51EB-54DE2E1A42A3}"/>
              </a:ext>
            </a:extLst>
          </p:cNvPr>
          <p:cNvSpPr txBox="1"/>
          <p:nvPr/>
        </p:nvSpPr>
        <p:spPr>
          <a:xfrm>
            <a:off x="937550" y="1794795"/>
            <a:ext cx="51584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x-none" sz="2300" b="1" dirty="0">
                <a:latin typeface="Merriweather Light" panose="00000400000000000000" pitchFamily="2" charset="0"/>
              </a:rPr>
              <a:t>Violencia proactiva</a:t>
            </a:r>
          </a:p>
          <a:p>
            <a:r>
              <a:rPr lang="x-none" sz="2300" dirty="0">
                <a:latin typeface="Merriweather Light" panose="00000400000000000000" pitchFamily="2" charset="0"/>
              </a:rPr>
              <a:t>Violencia deliberada y planificada, 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bombardeo a ambulancias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incendios intencionales en centros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muerte al personal en un ataque planificado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arresto de pacientes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E2979-DFF8-562B-E10D-0138EC40B5EC}"/>
              </a:ext>
            </a:extLst>
          </p:cNvPr>
          <p:cNvSpPr txBox="1"/>
          <p:nvPr/>
        </p:nvSpPr>
        <p:spPr>
          <a:xfrm>
            <a:off x="6191077" y="1794795"/>
            <a:ext cx="52748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x-none" sz="2300" b="1" dirty="0">
                <a:latin typeface="Merriweather Light" panose="00000400000000000000" pitchFamily="2" charset="0"/>
              </a:rPr>
              <a:t>Violencia reactiva</a:t>
            </a:r>
          </a:p>
          <a:p>
            <a:r>
              <a:rPr lang="x-none" sz="2300" dirty="0">
                <a:latin typeface="Merriweather Light" panose="00000400000000000000" pitchFamily="2" charset="0"/>
              </a:rPr>
              <a:t>Comportamiento agresivo que se manifiesta cuando la persona está enojada o invadida por una emoción muy fuerte, 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amenaza al personal después de recibir malas noticias;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insultos al personal cuando no se dispone de un servicio en particular;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>
                <a:latin typeface="Merriweather Light" panose="00000400000000000000" pitchFamily="2" charset="0"/>
              </a:rPr>
              <a:t>intento de ataque a una persona por un malentendido o desacuerdo.</a:t>
            </a:r>
          </a:p>
        </p:txBody>
      </p:sp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7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FE8E-0645-4FF4-96F1-69652F9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75" y="519905"/>
            <a:ext cx="9950470" cy="1143000"/>
          </a:xfrm>
        </p:spPr>
        <p:txBody>
          <a:bodyPr/>
          <a:lstStyle/>
          <a:p>
            <a:r>
              <a:rPr lang="x-none" sz="3200" b="1"/>
              <a:t>Respuesta a la violencia proactiva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AFF8-BED3-9C96-51EB-54DE2E1A42A3}"/>
              </a:ext>
            </a:extLst>
          </p:cNvPr>
          <p:cNvSpPr txBox="1"/>
          <p:nvPr/>
        </p:nvSpPr>
        <p:spPr>
          <a:xfrm>
            <a:off x="6096000" y="2197893"/>
            <a:ext cx="59969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Merriweather Light" panose="00000400000000000000" pitchFamily="2" charset="0"/>
              </a:rPr>
              <a:t>Tome medidas de seguridad. </a:t>
            </a:r>
          </a:p>
          <a:p>
            <a:endParaRPr lang="en-US" sz="2000" dirty="0"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r>
              <a:rPr lang="x-none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Reduzca la exposición; mitigue las posibles consecuencias: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Retírese del lugar, de ser posible.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Active los protocolos de seguridad.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Protéjase del peligro.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Ayude a los demás a llegar a un lugar seguro. </a:t>
            </a:r>
          </a:p>
          <a:p>
            <a:endParaRPr lang="en-US" sz="2400" dirty="0">
              <a:latin typeface="Merriweather Light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F5D47-7637-42C4-ACBA-37D6FBD8C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0" y="1600201"/>
            <a:ext cx="5171350" cy="432093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8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099-CD5E-3CFF-F131-7D551EB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8B80B8-1EF3-4923-881C-13262951AD8A}"/>
              </a:ext>
            </a:extLst>
          </p:cNvPr>
          <p:cNvSpPr txBox="1">
            <a:spLocks/>
          </p:cNvSpPr>
          <p:nvPr/>
        </p:nvSpPr>
        <p:spPr bwMode="auto">
          <a:xfrm>
            <a:off x="6130502" y="2607921"/>
            <a:ext cx="5224431" cy="404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2400" b="1" kern="0" dirty="0"/>
          </a:p>
          <a:p>
            <a:pPr marL="0" indent="0">
              <a:buFontTx/>
              <a:buNone/>
            </a:pPr>
            <a:r>
              <a:rPr lang="x-none" sz="1800" i="1" dirty="0">
                <a:solidFill>
                  <a:schemeClr val="tx1"/>
                </a:solidFill>
                <a:latin typeface="Merriweather Light" panose="00000400000000000000" pitchFamily="2" charset="0"/>
              </a:rPr>
              <a:t>Los comportamientos solo deben usarse cuando no haya presencia de armas. Ante la presencia de armas, active los protocolos de seguridad y minimice los posibles daños.</a:t>
            </a:r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C3B06-6153-4365-80FE-48B4EBDE29B6}"/>
              </a:ext>
            </a:extLst>
          </p:cNvPr>
          <p:cNvSpPr txBox="1"/>
          <p:nvPr/>
        </p:nvSpPr>
        <p:spPr>
          <a:xfrm>
            <a:off x="5566638" y="2255126"/>
            <a:ext cx="587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latin typeface="Merriweather Light" panose="00000400000000000000" pitchFamily="2" charset="0"/>
              </a:rPr>
              <a:t>Aplique las técnicas para reducir tensiones. </a:t>
            </a:r>
            <a:br>
              <a:rPr lang="x-none" sz="2400" dirty="0">
                <a:latin typeface="Merriweather Light" panose="00000400000000000000" pitchFamily="2" charset="0"/>
              </a:rPr>
            </a:br>
            <a:endParaRPr lang="x-none" sz="2400" dirty="0">
              <a:latin typeface="Merriweather Light" panose="000004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16B72-1414-4480-88F1-95409B8CD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38" y="3296981"/>
            <a:ext cx="563864" cy="5638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67BB76B-2385-4B09-ADB1-57A75BF0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75" y="519905"/>
            <a:ext cx="9950470" cy="1143000"/>
          </a:xfrm>
        </p:spPr>
        <p:txBody>
          <a:bodyPr/>
          <a:lstStyle/>
          <a:p>
            <a:r>
              <a:rPr lang="x-none" sz="3200" b="1"/>
              <a:t>Respuesta a la violencia reactiva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29AA7-3ED0-4306-A84E-464B211CE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9" y="1662905"/>
            <a:ext cx="3917095" cy="3997860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4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829A17-DE6A-447C-96ED-86AB13C6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x-none"/>
              <a:t>Módulo 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02C5BA-71C0-4C0A-8612-C59E7465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125" y="3248237"/>
            <a:ext cx="9252158" cy="1500187"/>
          </a:xfrm>
        </p:spPr>
        <p:txBody>
          <a:bodyPr/>
          <a:lstStyle/>
          <a:p>
            <a:r>
              <a:rPr lang="x-none" sz="3200" b="1">
                <a:latin typeface="Merriweather Light" panose="00000400000000000000" pitchFamily="2" charset="0"/>
              </a:rPr>
              <a:t>Comprensión de la violencia en instalaciones de salud:  causas y efectos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A9464B-2BF0-410C-83A0-7B9990CC3621}"/>
              </a:ext>
            </a:extLst>
          </p:cNvPr>
          <p:cNvSpPr txBox="1">
            <a:spLocks/>
          </p:cNvSpPr>
          <p:nvPr/>
        </p:nvSpPr>
        <p:spPr bwMode="auto">
          <a:xfrm>
            <a:off x="1754611" y="482283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b="1"/>
              <a:t>Contenidos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85D6F5-707C-4149-A36B-2AF686605D5E}"/>
              </a:ext>
            </a:extLst>
          </p:cNvPr>
          <p:cNvSpPr txBox="1">
            <a:spLocks/>
          </p:cNvSpPr>
          <p:nvPr/>
        </p:nvSpPr>
        <p:spPr bwMode="auto">
          <a:xfrm>
            <a:off x="1665394" y="1849754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Violencia en instalaciones de salud</a:t>
            </a:r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Las causas y los efectos de la violencia en el trabajo</a:t>
            </a:r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Sus responsabilidades y derechos</a:t>
            </a:r>
          </a:p>
        </p:txBody>
      </p:sp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7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4719-A6D2-8F0E-A05F-4A5DDAF5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0" y="458218"/>
            <a:ext cx="9711267" cy="1143000"/>
          </a:xfrm>
        </p:spPr>
        <p:txBody>
          <a:bodyPr/>
          <a:lstStyle/>
          <a:p>
            <a:r>
              <a:rPr lang="x-none" b="1"/>
              <a:t>Violencia en instalaciones de salud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160-4EAB-20D7-D091-48EF2C7A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2003938"/>
            <a:ext cx="9711267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x-none" sz="2400" dirty="0">
                <a:latin typeface="Merriweather Light" panose="00000400000000000000" pitchFamily="2" charset="0"/>
              </a:rPr>
              <a:t>Más común en servicios de emergencia, servicios prehospitalarios (ambulancias), sitios donde se practican cirugías y en unidades de ginecología y obstetricia.</a:t>
            </a:r>
          </a:p>
          <a:p>
            <a:pPr>
              <a:spcAft>
                <a:spcPts val="600"/>
              </a:spcAft>
            </a:pPr>
            <a:r>
              <a:rPr lang="x-none" sz="2400" dirty="0">
                <a:latin typeface="Merriweather Light" panose="00000400000000000000" pitchFamily="2" charset="0"/>
              </a:rPr>
              <a:t>También durante el proceso de triaje, en consultorios y sala de recepción </a:t>
            </a:r>
          </a:p>
          <a:p>
            <a:pPr>
              <a:spcAft>
                <a:spcPts val="600"/>
              </a:spcAft>
            </a:pPr>
            <a:r>
              <a:rPr lang="x-none" sz="2400" dirty="0">
                <a:latin typeface="Merriweather Light" panose="00000400000000000000" pitchFamily="2" charset="0"/>
              </a:rPr>
              <a:t>A menudo se la considera parte del trabajo</a:t>
            </a:r>
          </a:p>
          <a:p>
            <a:pPr>
              <a:spcAft>
                <a:spcPts val="600"/>
              </a:spcAft>
            </a:pPr>
            <a:r>
              <a:rPr lang="x-none" sz="2400" dirty="0">
                <a:latin typeface="Merriweather Light" panose="00000400000000000000" pitchFamily="2" charset="0"/>
              </a:rPr>
              <a:t>Incluye el maltrato verbal </a:t>
            </a:r>
            <a:r>
              <a:rPr lang="x-none" sz="2400" i="1" dirty="0">
                <a:latin typeface="Merriweather Light" panose="00000400000000000000" pitchFamily="2" charset="0"/>
              </a:rPr>
              <a:t>y</a:t>
            </a:r>
            <a:r>
              <a:rPr lang="x-none" sz="2400" dirty="0">
                <a:latin typeface="Merriweather Light" panose="00000400000000000000" pitchFamily="2" charset="0"/>
              </a:rPr>
              <a:t> el físico: ambos pueden dañar la salud mental y física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6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A083-2270-3357-4D0D-A0D9A57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1" y="434974"/>
            <a:ext cx="9711267" cy="1143000"/>
          </a:xfrm>
        </p:spPr>
        <p:txBody>
          <a:bodyPr/>
          <a:lstStyle/>
          <a:p>
            <a:r>
              <a:rPr lang="x-none" b="1"/>
              <a:t>Trabajo en parejas: experiencias personales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5794-D3CD-5D2D-8A98-2B25C54C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1660876"/>
            <a:ext cx="10767271" cy="3072882"/>
          </a:xfrm>
        </p:spPr>
        <p:txBody>
          <a:bodyPr/>
          <a:lstStyle/>
          <a:p>
            <a:r>
              <a:rPr lang="x-none" sz="2000" dirty="0">
                <a:latin typeface="Merriweather Light" panose="00000400000000000000" pitchFamily="2" charset="0"/>
              </a:rPr>
              <a:t>Reflexione individualmente sobre situaciones violentas que haya vivido </a:t>
            </a:r>
            <a:endParaRPr lang="fr-CH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000" dirty="0">
                <a:latin typeface="Merriweather Light" panose="00000400000000000000" pitchFamily="2" charset="0"/>
              </a:rPr>
              <a:t>—o escuchado— e intente identificar posibles desencadenantes.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Comente con su compañero/a acerca de las experiencias y reflexiones. 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Confeccionen una lista de ambas experiencias para presentar al grupo general.</a:t>
            </a:r>
          </a:p>
          <a:p>
            <a:endParaRPr lang="en-US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000" b="1" dirty="0">
                <a:latin typeface="Merriweather Light" panose="00000400000000000000" pitchFamily="2" charset="0"/>
              </a:rPr>
              <a:t>Importante: no tiene que contar nada si no se siente cómodo/a. Puede simplemente escuchar lo que digan los demás. </a:t>
            </a:r>
          </a:p>
          <a:p>
            <a:endParaRPr lang="en-US" sz="1700" dirty="0">
              <a:latin typeface="Merriweather Light" panose="000004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F4B47-2F59-49C4-2613-5AD560E1432D}"/>
              </a:ext>
            </a:extLst>
          </p:cNvPr>
          <p:cNvSpPr txBox="1">
            <a:spLocks/>
          </p:cNvSpPr>
          <p:nvPr/>
        </p:nvSpPr>
        <p:spPr bwMode="auto">
          <a:xfrm>
            <a:off x="1028489" y="4733758"/>
            <a:ext cx="10767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sz="3200" b="1"/>
              <a:t>Seguimiento: ¿Podemos describir lo que son los actos violentos? 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5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A083-2270-3357-4D0D-A0D9A57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92" y="498900"/>
            <a:ext cx="9711267" cy="1143000"/>
          </a:xfrm>
        </p:spPr>
        <p:txBody>
          <a:bodyPr/>
          <a:lstStyle/>
          <a:p>
            <a:r>
              <a:rPr lang="x-none" sz="3600" b="1"/>
              <a:t>¿Qué es la violencia en el lugar de trabajo?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5794-D3CD-5D2D-8A98-2B25C54C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392" y="1831555"/>
            <a:ext cx="5405261" cy="4131923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x-none" sz="2400" b="1">
                <a:latin typeface="Merriweather Light" panose="00000400000000000000" pitchFamily="2" charset="0"/>
              </a:rPr>
              <a:t>Violencia verbal o psicológica</a:t>
            </a:r>
          </a:p>
          <a:p>
            <a:pPr marL="0" indent="0">
              <a:buNone/>
            </a:pPr>
            <a:r>
              <a:rPr lang="x-none" sz="2000">
                <a:latin typeface="Merriweather Light" panose="00000400000000000000" pitchFamily="2" charset="0"/>
              </a:rPr>
              <a:t>Produce sufrimiento psicológico o emocional. </a:t>
            </a:r>
          </a:p>
          <a:p>
            <a:pPr marL="0" indent="0">
              <a:buNone/>
            </a:pPr>
            <a:r>
              <a:rPr lang="x-none" sz="2000" i="1">
                <a:latin typeface="Merriweather Light" panose="00000400000000000000" pitchFamily="2" charset="0"/>
              </a:rPr>
              <a:t>Ejemplos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Insultos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Lenguaje ofensivo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Amenazas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Hostigamiento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Tratamiento degradante, p. ej. discriminatorio o humillante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E378-7A6E-4A7C-BC0D-18155130D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1516" y="1831555"/>
            <a:ext cx="5231829" cy="4131923"/>
          </a:xfrm>
          <a:ln w="38100">
            <a:solidFill>
              <a:srgbClr val="0090A7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x-none" sz="2400" b="1">
                <a:latin typeface="Merriweather Light" panose="00000400000000000000" pitchFamily="2" charset="0"/>
              </a:rPr>
              <a:t>Violencia física</a:t>
            </a:r>
          </a:p>
          <a:p>
            <a:pPr marL="0" indent="0">
              <a:buNone/>
            </a:pPr>
            <a:r>
              <a:rPr lang="x-none" sz="2000">
                <a:latin typeface="Merriweather Light" panose="00000400000000000000" pitchFamily="2" charset="0"/>
              </a:rPr>
              <a:t>También produce dolor físico.</a:t>
            </a:r>
          </a:p>
          <a:p>
            <a:pPr marL="0" indent="0">
              <a:buNone/>
            </a:pPr>
            <a:r>
              <a:rPr lang="x-none" sz="2000" i="1">
                <a:latin typeface="Merriweather Light" panose="00000400000000000000" pitchFamily="2" charset="0"/>
              </a:rPr>
              <a:t>Ejemplos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Pellizcos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Empujones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Lanzamiento de objetos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Patadas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Mordiscos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Bofetadas o golpes</a:t>
            </a:r>
          </a:p>
          <a:p>
            <a:pPr lvl="1"/>
            <a:r>
              <a:rPr lang="x-none" sz="2000">
                <a:latin typeface="Merriweather Light" panose="00000400000000000000" pitchFamily="2" charset="0"/>
              </a:rPr>
              <a:t>Disparos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795E-2261-AF3A-5643-6D5F506D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x-none"/>
              <a:t>Módulo 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D1AED-1BD6-06AD-4D71-89196D2E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125" y="3248237"/>
            <a:ext cx="9252158" cy="1500187"/>
          </a:xfrm>
        </p:spPr>
        <p:txBody>
          <a:bodyPr/>
          <a:lstStyle/>
          <a:p>
            <a:r>
              <a:rPr lang="x-none" sz="3200" b="1">
                <a:latin typeface="Merriweather Light" panose="00000400000000000000" pitchFamily="2" charset="0"/>
              </a:rPr>
              <a:t>Panorama general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F0EAA-7090-4381-9319-B1C8991CC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56" y="0"/>
            <a:ext cx="1452244" cy="1452244"/>
          </a:xfrm>
          <a:prstGeom prst="rect">
            <a:avLst/>
          </a:prstGeom>
        </p:spPr>
      </p:pic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4133-FA25-0C38-6B2D-90F54535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1" y="490587"/>
            <a:ext cx="10767988" cy="1143000"/>
          </a:xfrm>
        </p:spPr>
        <p:txBody>
          <a:bodyPr/>
          <a:lstStyle/>
          <a:p>
            <a:r>
              <a:rPr lang="x-none" sz="3600" b="1"/>
              <a:t>La violencia afecta a cada persona de manera diferente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BBE4-EBBF-6227-0F04-870EF7A6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942831"/>
            <a:ext cx="10767987" cy="4525963"/>
          </a:xfrm>
        </p:spPr>
        <p:txBody>
          <a:bodyPr/>
          <a:lstStyle/>
          <a:p>
            <a:r>
              <a:rPr lang="x-none" sz="2400">
                <a:latin typeface="Merriweather Light" panose="00000400000000000000" pitchFamily="2" charset="0"/>
              </a:rPr>
              <a:t>Efectos: físicos, emocional, mentales, conductuales, sociales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Aparición: inmediata o diferida 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Duración: breve o prolongada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Posibles consecuencias: sufrimiento emocional, frustración, ira, disconformidad con el trabajo, deseo de renunciar</a:t>
            </a:r>
          </a:p>
          <a:p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400" b="1">
                <a:latin typeface="Merriweather Light" panose="00000400000000000000" pitchFamily="2" charset="0"/>
              </a:rPr>
              <a:t>Existen otros factores, como los antecedentes personales y el apoyo social, que también cumplen una función en los efectos de la violencia.</a:t>
            </a:r>
          </a:p>
          <a:p>
            <a:pPr marL="0" indent="0">
              <a:buNone/>
            </a:pPr>
            <a:endParaRPr lang="en-GB" sz="1800" dirty="0">
              <a:latin typeface="Merriweather Light" panose="00000400000000000000" pitchFamily="2" charset="0"/>
            </a:endParaRP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8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ICRC\2023\Projects\4674.01_002\WIP\27_Jan\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0" y="1515291"/>
            <a:ext cx="6374814" cy="48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790C6-63E3-DF69-1DF4-6866758E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86" y="446273"/>
            <a:ext cx="7048627" cy="1143000"/>
          </a:xfrm>
        </p:spPr>
        <p:txBody>
          <a:bodyPr wrap="square" anchor="ctr">
            <a:normAutofit fontScale="90000"/>
          </a:bodyPr>
          <a:lstStyle/>
          <a:p>
            <a:r>
              <a:rPr lang="x-none" sz="3600" b="1"/>
              <a:t>Reacciones físicas a la violencia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C9316-F969-3A16-A757-0564A4A43FAE}"/>
              </a:ext>
            </a:extLst>
          </p:cNvPr>
          <p:cNvSpPr txBox="1"/>
          <p:nvPr/>
        </p:nvSpPr>
        <p:spPr>
          <a:xfrm>
            <a:off x="2215393" y="2356697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800">
                <a:latin typeface="Merriweather Light" panose="00000400000000000000" pitchFamily="2" charset="0"/>
              </a:rPr>
              <a:t>Pupilas dilatadas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5A64D-5DC8-999E-874A-CF00ADC35B5B}"/>
              </a:ext>
            </a:extLst>
          </p:cNvPr>
          <p:cNvSpPr txBox="1"/>
          <p:nvPr/>
        </p:nvSpPr>
        <p:spPr>
          <a:xfrm>
            <a:off x="1468368" y="3761343"/>
            <a:ext cx="139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>
                <a:latin typeface="Merriweather Light" panose="00000400000000000000" pitchFamily="2" charset="0"/>
              </a:rPr>
              <a:t>Temblores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E206D-1AE4-2E42-62C1-2E43F078AE7C}"/>
              </a:ext>
            </a:extLst>
          </p:cNvPr>
          <p:cNvSpPr txBox="1"/>
          <p:nvPr/>
        </p:nvSpPr>
        <p:spPr>
          <a:xfrm>
            <a:off x="7996824" y="2648842"/>
            <a:ext cx="171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>
                <a:latin typeface="Merriweather Light" panose="00000400000000000000" pitchFamily="2" charset="0"/>
              </a:rPr>
              <a:t>Palidez o </a:t>
            </a:r>
            <a:br>
              <a:rPr lang="x-none">
                <a:latin typeface="Merriweather Light" panose="00000400000000000000" pitchFamily="2" charset="0"/>
              </a:rPr>
            </a:br>
            <a:r>
              <a:rPr lang="x-none">
                <a:latin typeface="Merriweather Light" panose="00000400000000000000" pitchFamily="2" charset="0"/>
              </a:rPr>
              <a:t>enrojecimiento de la piel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5733B-A85B-4661-C2C9-A740A8A03C7C}"/>
              </a:ext>
            </a:extLst>
          </p:cNvPr>
          <p:cNvSpPr txBox="1"/>
          <p:nvPr/>
        </p:nvSpPr>
        <p:spPr>
          <a:xfrm>
            <a:off x="7996824" y="3887560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>
                <a:latin typeface="Merriweather Light" panose="00000400000000000000" pitchFamily="2" charset="0"/>
              </a:rPr>
              <a:t>Aceleración del ritmo cardíaco y la respiración</a:t>
            </a:r>
          </a:p>
        </p:txBody>
      </p:sp>
      <p:pic>
        <p:nvPicPr>
          <p:cNvPr id="1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6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CC21-9D13-0856-12DE-152CC1D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68773"/>
            <a:ext cx="10416116" cy="1143000"/>
          </a:xfrm>
        </p:spPr>
        <p:txBody>
          <a:bodyPr/>
          <a:lstStyle/>
          <a:p>
            <a:r>
              <a:rPr lang="x-none" sz="3400" b="1"/>
              <a:t>¿Por qué las tensiones se convierten en violencia?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1BDB-70EE-0B12-4805-0DAAB9FC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48" y="1629287"/>
            <a:ext cx="10131598" cy="4759940"/>
          </a:xfrm>
        </p:spPr>
        <p:txBody>
          <a:bodyPr/>
          <a:lstStyle/>
          <a:p>
            <a:r>
              <a:rPr lang="x-none" sz="2400" dirty="0">
                <a:latin typeface="Merriweather Light" panose="00000400000000000000" pitchFamily="2" charset="0"/>
              </a:rPr>
              <a:t>Queremos tener la razón.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Queremos hacernos entender y no escuchamos.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Nos sentimos atacados y nos ponemos a la defensiva.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El cuerpo entra en "modo de pánico".</a:t>
            </a:r>
          </a:p>
          <a:p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400" dirty="0">
                <a:latin typeface="Merriweather Light" panose="00000400000000000000" pitchFamily="2" charset="0"/>
              </a:rPr>
              <a:t>Son reacciones involuntarias y hay más probabilidad de que se presenten cuando ya estamos estresados o exhaustos.</a:t>
            </a:r>
          </a:p>
          <a:p>
            <a:pPr marL="0" indent="0">
              <a:buNone/>
            </a:pPr>
            <a:endParaRPr lang="en-GB" sz="2400" b="1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400" b="1" dirty="0">
                <a:latin typeface="Merriweather Light" panose="00000400000000000000" pitchFamily="2" charset="0"/>
              </a:rPr>
              <a:t>Es probable que la otra persona esté viviendo lo mismo.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8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824B-C2F0-54E5-172C-260F5BFF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29" y="483839"/>
            <a:ext cx="10536532" cy="1143000"/>
          </a:xfrm>
        </p:spPr>
        <p:txBody>
          <a:bodyPr/>
          <a:lstStyle/>
          <a:p>
            <a:r>
              <a:rPr lang="x-none" sz="3600" b="1"/>
              <a:t>Debate grupal: pensamientos y sentimientos personales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54AE-C797-CC37-168A-FBF1EF9F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861" y="2092231"/>
            <a:ext cx="9711267" cy="393089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2400" b="1">
                <a:latin typeface="Merriweather Light" panose="00000400000000000000" pitchFamily="2" charset="0"/>
              </a:rPr>
              <a:t>Preguntas para el debate: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¿Nuestras propias emociones y bienestar alguna vez han afectado el trato que les damos a los pacientes y cuidadores?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¿Hay situaciones en las que no escuchamos a los pacientes intentando comprenderlos, y nos apresurarnos a responder?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¿Solemos comunicarnos con claridad?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¿Tenemos la mente abierta para recibir comentarios de los pacientes y cuidadores?</a:t>
            </a:r>
          </a:p>
          <a:p>
            <a:pPr marL="0" indent="0">
              <a:buNone/>
            </a:pPr>
            <a:endParaRPr lang="en-US" sz="2000" b="1" dirty="0">
              <a:latin typeface="Merriweather Light" panose="00000400000000000000" pitchFamily="2" charset="0"/>
            </a:endParaRPr>
          </a:p>
          <a:p>
            <a:endParaRPr lang="en-US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br>
              <a:rPr lang="x-none"/>
            </a:br>
            <a:endParaRPr lang="x-none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7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8798-C793-B7DC-149A-05810A4D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37" y="461205"/>
            <a:ext cx="10362835" cy="928455"/>
          </a:xfrm>
        </p:spPr>
        <p:txBody>
          <a:bodyPr/>
          <a:lstStyle/>
          <a:p>
            <a:r>
              <a:rPr lang="x-none" b="1" dirty="0"/>
              <a:t>Sus responsabilidades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FD03-D3AA-DA70-6AD4-AE11CB8F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136" y="1389660"/>
            <a:ext cx="10362835" cy="4307278"/>
          </a:xfrm>
        </p:spPr>
        <p:txBody>
          <a:bodyPr/>
          <a:lstStyle/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Tratar a las personas con humanidad y respeto.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Los trabajadores de la salud deben prestar asistencia de manera imparcial a todas las personas que la necesiten, con la calidad de asistencia más alta posible.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Respetar la dignidad y la autonomía de los pacientes y preservar la confidencialidad médica.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No aprovecharse de la situación de los pacientes o su vulnerabilidad con fines propios.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Hacer todo dentro de sus posibilidades para prevenir la violencia contra los pacientes, contra otras personas que trabajan en instalaciones de salud y contra las instalaciones mismas.</a:t>
            </a:r>
          </a:p>
          <a:p>
            <a:pPr marL="342900" lvl="0" indent="-342900" rtl="0">
              <a:spcBef>
                <a:spcPts val="29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latin typeface="Merriweather Light" panose="00000400000000000000" pitchFamily="2" charset="0"/>
              </a:rPr>
              <a:t>Negarse a obedecer órdenes que sean ilegales o nos obliguen a actuar en contra de la ética de la asistencia de salud.</a:t>
            </a:r>
          </a:p>
          <a:p>
            <a:pPr marL="0" marR="1412240" lvl="0" indent="0">
              <a:spcBef>
                <a:spcPts val="640"/>
              </a:spcBef>
              <a:spcAft>
                <a:spcPts val="0"/>
              </a:spcAft>
              <a:buSzPts val="1050"/>
              <a:buNone/>
              <a:tabLst>
                <a:tab pos="1562735" algn="l"/>
                <a:tab pos="1563370" algn="l"/>
              </a:tabLst>
            </a:pPr>
            <a:endParaRPr lang="fr-CH" sz="1600" i="1" dirty="0"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0" marR="1412240" lvl="0" indent="0">
              <a:spcBef>
                <a:spcPts val="640"/>
              </a:spcBef>
              <a:spcAft>
                <a:spcPts val="0"/>
              </a:spcAft>
              <a:buSzPts val="1050"/>
              <a:buNone/>
              <a:tabLst>
                <a:tab pos="1562735" algn="l"/>
                <a:tab pos="1563370" algn="l"/>
              </a:tabLst>
            </a:pPr>
            <a:r>
              <a:rPr lang="x-none" sz="1600" i="1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Para obtener más información sobre sus derechos y responsabilidades: </a:t>
            </a:r>
            <a:r>
              <a:rPr lang="x-none" sz="16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CICR, </a:t>
            </a:r>
            <a:r>
              <a:rPr lang="x-none" sz="1600" i="1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Asistencia de salud en peligro:</a:t>
            </a:r>
            <a:r>
              <a:rPr lang="x-none" sz="16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  <a:r>
              <a:rPr lang="x-none" sz="1600" i="1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responsabilidades del personal de salud que trabaja en conflictos armados y en otras emergencias</a:t>
            </a:r>
            <a:r>
              <a:rPr lang="x-none" sz="16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, CICR, Ginebra, 2012.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3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08C2-3BF4-BF41-F8FC-910AE8C5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70534"/>
            <a:ext cx="9711267" cy="1143000"/>
          </a:xfrm>
        </p:spPr>
        <p:txBody>
          <a:bodyPr/>
          <a:lstStyle/>
          <a:p>
            <a:r>
              <a:rPr lang="x-none" b="1" dirty="0"/>
              <a:t>Sus derechos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B75E-0066-EB5B-26C9-B31CE982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19" y="1282698"/>
            <a:ext cx="11814790" cy="5214774"/>
          </a:xfrm>
        </p:spPr>
        <p:txBody>
          <a:bodyPr/>
          <a:lstStyle/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Ser tratado/a con respeto en el desempeño de sus tareas, lo que incluye no ser blanco de actos violentos (un derecho que comparte con los pacientes).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Para trabajadores de la salud, prestar asistencia a todas las personas que la necesiten, sin discriminación desfavorable.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ser castigado/a por cumplir sus responsabilidades de conformidad con los estándares aceptados de la asistencia de salud.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ser obligado/a a actuar de una forma contraria al derecho o a la ética en la asistencia de salud.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ser obligado/a a dar información sobre heridos y enfermos más allá de lo que requiera la legislación nacional o en lo que respecta a la notificación de enfermedades infecciosas.</a:t>
            </a:r>
          </a:p>
          <a:p>
            <a:pPr marL="342900" marR="189992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2735" algn="l"/>
                <a:tab pos="1563370" algn="l"/>
              </a:tabLst>
            </a:pP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ser castigado/a por desobedecer una orden ilegal o contraria a la</a:t>
            </a:r>
            <a:r>
              <a:rPr lang="fr-CH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  <a:r>
              <a:rPr lang="x-none" sz="20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ética.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73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4F703D-2C12-4A2F-ADF4-9680034C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126" y="4428935"/>
            <a:ext cx="9252157" cy="1362075"/>
          </a:xfrm>
        </p:spPr>
        <p:txBody>
          <a:bodyPr/>
          <a:lstStyle/>
          <a:p>
            <a:r>
              <a:rPr lang="x-none"/>
              <a:t>MÓDULO 3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8F3AB5-9B56-4823-B6E7-C4A1BDBE809B}"/>
              </a:ext>
            </a:extLst>
          </p:cNvPr>
          <p:cNvSpPr txBox="1">
            <a:spLocks/>
          </p:cNvSpPr>
          <p:nvPr/>
        </p:nvSpPr>
        <p:spPr bwMode="auto">
          <a:xfrm>
            <a:off x="2074125" y="3248237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x-none" sz="3200" b="1">
                <a:latin typeface="Merriweather Light" panose="00000400000000000000" pitchFamily="2" charset="0"/>
              </a:rPr>
              <a:t>Aprendizaje de comportamientos clave para prevenir y descomprimir situaciones de tensión  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5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D68BDC-78EA-4277-B633-18B5DF61FBFF}"/>
              </a:ext>
            </a:extLst>
          </p:cNvPr>
          <p:cNvSpPr txBox="1">
            <a:spLocks/>
          </p:cNvSpPr>
          <p:nvPr/>
        </p:nvSpPr>
        <p:spPr bwMode="auto">
          <a:xfrm>
            <a:off x="1711114" y="47656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b="1"/>
              <a:t>Contenidos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8B51D9-5E00-4420-81D0-2F5107193919}"/>
              </a:ext>
            </a:extLst>
          </p:cNvPr>
          <p:cNvSpPr txBox="1">
            <a:spLocks/>
          </p:cNvSpPr>
          <p:nvPr/>
        </p:nvSpPr>
        <p:spPr bwMode="auto">
          <a:xfrm>
            <a:off x="1711113" y="177546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x-none" sz="2400">
                <a:latin typeface="Merriweather Light" panose="00000400000000000000" pitchFamily="2" charset="0"/>
              </a:rPr>
              <a:t>Desencadenantes de violencia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Perspectiva de los pacientes y cuidadores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Comportamientos clave para fomentar un entorno respetuoso y reducir tensiones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Puesta en práctica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CC21-9D13-0856-12DE-152CC1D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29" y="2286000"/>
            <a:ext cx="10320637" cy="1143000"/>
          </a:xfrm>
        </p:spPr>
        <p:txBody>
          <a:bodyPr/>
          <a:lstStyle/>
          <a:p>
            <a:r>
              <a:rPr lang="x-none" sz="3600" b="1"/>
              <a:t>Debate general</a:t>
            </a:r>
            <a:br>
              <a:rPr lang="x-none" sz="3600" b="1"/>
            </a:br>
            <a:br>
              <a:rPr lang="x-none" sz="3600" b="1"/>
            </a:br>
            <a:r>
              <a:rPr lang="x-none" sz="3600" b="1"/>
              <a:t>Repasemos: ¿por qué las tensiones se convierten en violencia?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81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C140-467E-7D82-F5AE-7A51D038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11" y="726122"/>
            <a:ext cx="8609087" cy="1143000"/>
          </a:xfrm>
        </p:spPr>
        <p:txBody>
          <a:bodyPr/>
          <a:lstStyle/>
          <a:p>
            <a:r>
              <a:rPr lang="x-none" sz="3200" b="1"/>
              <a:t>¿Qué desencadena la frustración y la ira en pacientes y cuidadores?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A2AD-AA72-5D05-B29C-54636269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11" y="2150855"/>
            <a:ext cx="9711267" cy="5676047"/>
          </a:xfrm>
        </p:spPr>
        <p:txBody>
          <a:bodyPr/>
          <a:lstStyle/>
          <a:p>
            <a:r>
              <a:rPr lang="x-none" sz="2400">
                <a:latin typeface="Merriweather Light" panose="00000400000000000000" pitchFamily="2" charset="0"/>
              </a:rPr>
              <a:t>Preocupación por la salud de sus seres queridos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Malas noticias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Aumento del estrés y la ansiedad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Expectativas no acordes con la realidad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Demoras prolongadas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Preguntas y temores no manifestados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Respuestas aparentemente antipáticas o insensibles por parte del personal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Malas experiencias previas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AC8C-5657-935E-896B-70A75E2D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1" y="514668"/>
            <a:ext cx="9711267" cy="1143000"/>
          </a:xfrm>
        </p:spPr>
        <p:txBody>
          <a:bodyPr/>
          <a:lstStyle/>
          <a:p>
            <a:r>
              <a:rPr lang="x-none" b="1"/>
              <a:t>Contenidos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BD7F-A197-2ACF-3325-9F4F1D2B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1863091"/>
            <a:ext cx="9711267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Introducción al curso</a:t>
            </a:r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Objetivos</a:t>
            </a:r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Asistencia de salud en peligro</a:t>
            </a:r>
          </a:p>
          <a:p>
            <a:pPr>
              <a:spcAft>
                <a:spcPts val="600"/>
              </a:spcAft>
            </a:pPr>
            <a:r>
              <a:rPr lang="x-none" sz="2400">
                <a:latin typeface="Merriweather Light" panose="00000400000000000000" pitchFamily="2" charset="0"/>
              </a:rPr>
              <a:t>Prevalencia de la violencia contra la asistencia de salud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2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E39-91B2-14B8-F97C-63ECDAF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47" y="2857500"/>
            <a:ext cx="9711267" cy="1143000"/>
          </a:xfrm>
        </p:spPr>
        <p:txBody>
          <a:bodyPr/>
          <a:lstStyle/>
          <a:p>
            <a:r>
              <a:rPr lang="x-none" sz="3600" b="1"/>
              <a:t>Sobrellevar situaciones tensas con tranquilidad, un comportamiento controlado y técnicas de reducción de tensiones debe convertirse en hábito.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14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ICRC\2023\Projects\4674.01_002\WIP\27_Jan\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1943387"/>
            <a:ext cx="4846638" cy="43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46E39-91B2-14B8-F97C-63ECDAF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640" y="880744"/>
            <a:ext cx="9711267" cy="1143000"/>
          </a:xfrm>
        </p:spPr>
        <p:txBody>
          <a:bodyPr/>
          <a:lstStyle/>
          <a:p>
            <a:r>
              <a:rPr lang="x-none" sz="3200" b="1"/>
              <a:t>¿Qué cree que ha sucedido en este caso?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4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45A5-5A34-4918-D58D-149B5E56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19" y="154622"/>
            <a:ext cx="11160086" cy="1143000"/>
          </a:xfrm>
        </p:spPr>
        <p:txBody>
          <a:bodyPr/>
          <a:lstStyle/>
          <a:p>
            <a:r>
              <a:rPr lang="x-none" sz="3600" b="1"/>
              <a:t>Estudio de caso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398A-0EEA-72AD-1A40-EABCFD75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70" y="1166018"/>
            <a:ext cx="10121059" cy="52994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El Sr. X y su esposa, la Sra. Y, llegan a la sala de emergencias.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La Sra. Y siente un dolor intenso, incontrolable.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Viajaron dos horas para llegar al hospital.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Hay una larga fila. 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Treinta minutos después, el dolor de la Sra. Y empeora, pero siguen esperando. 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Cuando finalmente los llaman, el/la enfermero/a no mira al Sr. X y sigue atendiendo el teléfono mientras el Sr. X está hablando. 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El Sr. X le dice que su esposa debe ver a un médico con urgencia. El/la enfermero/a ignora al Sr. X y le pide que llene formularios y espere a ver al médico, pero le da una idea de cuánto tendrán que esperar.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El Sr. X y la Sra. Y esperan una hora más. Nadie les habla. El Sr. X intenta hablar con los/as enfermeros/as que pasan por el lugar, pero lo ignoran.</a:t>
            </a:r>
          </a:p>
          <a:p>
            <a:pPr>
              <a:spcAft>
                <a:spcPts val="4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Al final, el Sr. X se enoja tanto que comienza a gritarle a una enfermera.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96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BD81-16E4-56E5-1F64-7B2A280C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15" y="513759"/>
            <a:ext cx="7517687" cy="1086442"/>
          </a:xfrm>
        </p:spPr>
        <p:txBody>
          <a:bodyPr/>
          <a:lstStyle/>
          <a:p>
            <a:r>
              <a:rPr lang="x-none" sz="3000" b="1"/>
              <a:t>Debate grupal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8DA8-CAC2-56F0-CD5C-DE37BA5B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915" y="1966004"/>
            <a:ext cx="10198177" cy="4525963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000">
                <a:latin typeface="Merriweather Light" panose="00000400000000000000" pitchFamily="2" charset="0"/>
              </a:rPr>
              <a:t>Si usted fuera el Sr. X, ¿cómo se sentiría?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000">
                <a:latin typeface="Merriweather Light" panose="00000400000000000000" pitchFamily="2" charset="0"/>
              </a:rPr>
              <a:t>¿La escena le resulta familiar?</a:t>
            </a:r>
          </a:p>
          <a:p>
            <a:pPr marL="0" indent="0">
              <a:buNone/>
            </a:pPr>
            <a:endParaRPr lang="en-GB" sz="20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000" b="1">
                <a:solidFill>
                  <a:srgbClr val="0090A7"/>
                </a:solidFill>
                <a:latin typeface="Merriweather Light" panose="00000400000000000000" pitchFamily="2" charset="0"/>
              </a:rPr>
              <a:t>Existen comportamientos sencillos que pueden ayudar a detectar y reducir la tensión en estas situaciones.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47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7A920D-BB6D-53DC-BE15-AF80C9DC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x-none" b="1"/>
              <a:t>Prestar atención a las señales de alerta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133AB9E-E128-2111-48C2-24549BBB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643" y="1298420"/>
            <a:ext cx="6268598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x-none" b="1" dirty="0">
                <a:latin typeface="Merriweather Light" panose="00000400000000000000" pitchFamily="2" charset="0"/>
              </a:rPr>
              <a:t>En los demás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Tensión corporal (p. ej., puños apretados, mandíbula tensa) 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Agitación prolongada o en aumento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Falta de respeto al espacio personal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Tocar o agarrar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Gesticulación excesiva con las manos, señalar con el dedo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Gestos o lenguaje amenazantes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Voz elevada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Aceleración o agitación en el habla, a menudo con reclamos o quejas repetitivas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Lenguaje o razonamiento cargados de emociones o poco claros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</a:rPr>
              <a:t>¿Otras señales?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DFD29-4452-4DFD-AB17-0DF20C818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58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B3FE67-F7F4-4EE4-84A5-013689698863}"/>
              </a:ext>
            </a:extLst>
          </p:cNvPr>
          <p:cNvSpPr txBox="1">
            <a:spLocks/>
          </p:cNvSpPr>
          <p:nvPr/>
        </p:nvSpPr>
        <p:spPr bwMode="auto">
          <a:xfrm>
            <a:off x="6027420" y="1617661"/>
            <a:ext cx="62685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4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x-none" b="1">
                <a:latin typeface="Merriweather Light" panose="00000400000000000000" pitchFamily="2" charset="0"/>
              </a:rPr>
              <a:t>En uno/a mismo/a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b="1" kern="0" dirty="0">
              <a:latin typeface="Merriweather Light" panose="00000400000000000000" pitchFamily="2" charset="0"/>
            </a:endParaRP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Fatiga o cansancio excesivos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Somnolencia diurna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Sentimientos de tristeza, enojo o frustración</a:t>
            </a:r>
          </a:p>
          <a:p>
            <a:pPr marL="742950" marR="206756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Irritabilidad</a:t>
            </a:r>
          </a:p>
          <a:p>
            <a:pPr marL="742950" marR="206756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¿Otras señales?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88BECE-2C62-4637-888E-C04B652F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x-none" b="1"/>
              <a:t>Prestar atención a las señales de alerta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EBCC3-81E5-4D3D-AF52-D7F340251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0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616AE30-D8AD-4E71-B57E-A9001241E5E1}"/>
              </a:ext>
            </a:extLst>
          </p:cNvPr>
          <p:cNvSpPr txBox="1">
            <a:spLocks/>
          </p:cNvSpPr>
          <p:nvPr/>
        </p:nvSpPr>
        <p:spPr bwMode="auto">
          <a:xfrm>
            <a:off x="5334643" y="1346296"/>
            <a:ext cx="69259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4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x-none" b="1" dirty="0">
                <a:latin typeface="Merriweather Light" panose="00000400000000000000" pitchFamily="2" charset="0"/>
              </a:rPr>
              <a:t>En el ambiente</a:t>
            </a:r>
          </a:p>
          <a:p>
            <a:pPr marL="742950" lvl="1" indent="-285750" rtl="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Espacios saturados (especialmente en salas de espera)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Demoras prolongadas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Ausencia de personal que brinde información o asistencia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Rotación y cambios de turnos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Comunicación de noticias negativas o frustrantes</a:t>
            </a:r>
          </a:p>
          <a:p>
            <a:pPr marL="742950" marR="156908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Aumento de la afluencia de personas en la instalación de salud o en las inmediaciones</a:t>
            </a:r>
          </a:p>
          <a:p>
            <a:pPr marL="742950" marR="54165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  <a:tab pos="5941060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Personas bajo los efectos del alcohol u otras drogas</a:t>
            </a:r>
          </a:p>
          <a:p>
            <a:pPr marL="742950" marR="541655" lvl="1" indent="-285750">
              <a:spcBef>
                <a:spcPts val="400"/>
              </a:spcBef>
              <a:spcAft>
                <a:spcPts val="400"/>
              </a:spcAft>
              <a:buSzPts val="1050"/>
              <a:buFont typeface="HelveticaNeueLTStd-Roman"/>
              <a:buChar char="•"/>
              <a:tabLst>
                <a:tab pos="4061460" algn="l"/>
                <a:tab pos="4062095" algn="l"/>
                <a:tab pos="5941060" algn="l"/>
              </a:tabLst>
            </a:pPr>
            <a:r>
              <a:rPr lang="x-none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¿Otras señales?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1E7390-08C9-49CF-A9E3-C299C9B0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286942"/>
            <a:ext cx="9711267" cy="1143000"/>
          </a:xfrm>
        </p:spPr>
        <p:txBody>
          <a:bodyPr/>
          <a:lstStyle/>
          <a:p>
            <a:r>
              <a:rPr lang="x-none" b="1" dirty="0"/>
              <a:t>Prestar atención a las señales de alerta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66531-44F9-490C-A1B8-EBEAEC37B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" y="2249582"/>
            <a:ext cx="4691137" cy="3262122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9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DAA36A-48E9-FC0F-1B69-B2EA9C8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62" y="463233"/>
            <a:ext cx="9082616" cy="1143000"/>
          </a:xfrm>
        </p:spPr>
        <p:txBody>
          <a:bodyPr/>
          <a:lstStyle/>
          <a:p>
            <a:r>
              <a:rPr lang="x-none" b="1"/>
              <a:t>Ser respetuosos en todo momento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A435608-918E-45EA-6E18-9D60D883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9551" y="1766673"/>
            <a:ext cx="6369467" cy="4525963"/>
          </a:xfrm>
        </p:spPr>
        <p:txBody>
          <a:bodyPr/>
          <a:lstStyle/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Escuche con atención.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interrumpa.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Ofrezca un lugar tranquilo y privado para hablar.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Ofrezca tomar asiento: cuando alguien está sentado, es menos probable que se torne violento.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Preserve la confidencialidad médica y la privacidad de los pacientes.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</a:rPr>
              <a:t>No dé opiniones personales. </a:t>
            </a:r>
          </a:p>
          <a:p>
            <a:pPr marL="742950" marR="1029335" lvl="1" indent="-28575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4062095" algn="l"/>
              </a:tabLst>
            </a:pPr>
            <a:r>
              <a:rPr lang="x-none" sz="1800" dirty="0">
                <a:latin typeface="Merriweather Light" panose="00000400000000000000" pitchFamily="2" charset="0"/>
              </a:rPr>
              <a:t>No prometa nada que no pueda cumplir.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6B732-B071-49B1-A191-31D1FA412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4" y="1994523"/>
            <a:ext cx="5037976" cy="3503307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45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DED962-5790-FE2A-4AD7-28003E62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60" y="481918"/>
            <a:ext cx="9711267" cy="1143000"/>
          </a:xfrm>
        </p:spPr>
        <p:txBody>
          <a:bodyPr/>
          <a:lstStyle/>
          <a:p>
            <a:r>
              <a:rPr lang="x-none" b="1"/>
              <a:t>Escuchar activamente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52540D-5A69-C107-C22C-8166DA7CA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026" y="2332037"/>
            <a:ext cx="9030264" cy="4525963"/>
          </a:xfrm>
        </p:spPr>
        <p:txBody>
          <a:bodyPr>
            <a:normAutofit/>
          </a:bodyPr>
          <a:lstStyle/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x-none" sz="1800">
                <a:latin typeface="Merriweather Light" panose="00000400000000000000" pitchFamily="2" charset="0"/>
              </a:rPr>
              <a:t>Preste plena atención.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x-none" sz="1800">
                <a:latin typeface="Merriweather Light" panose="00000400000000000000" pitchFamily="2" charset="0"/>
              </a:rPr>
              <a:t>No haga otra cosa al mismo tiempo.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x-none" sz="1800">
                <a:latin typeface="Merriweather Light" panose="00000400000000000000" pitchFamily="2" charset="0"/>
              </a:rPr>
              <a:t>Emplee gestos culturalmente apropiados para indicar que está escuchando.</a:t>
            </a:r>
          </a:p>
          <a:p>
            <a:pPr marR="360934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50"/>
              <a:buFont typeface="HelveticaNeueLTStd-Roman"/>
              <a:buChar char="•"/>
              <a:tabLst>
                <a:tab pos="4121150" algn="l"/>
              </a:tabLst>
            </a:pPr>
            <a:r>
              <a:rPr lang="x-none" sz="1800">
                <a:latin typeface="Merriweather Light" panose="00000400000000000000" pitchFamily="2" charset="0"/>
              </a:rPr>
              <a:t>Muestre que está a disposición del paciente, no se apresure entre una pregunta y la siguiente.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4E98E-E3B0-45DD-A847-21E5FD7B17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" y="2018378"/>
            <a:ext cx="4691367" cy="3262282"/>
          </a:xfr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4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FD007A-DE10-5022-51A5-7D358713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61" y="491841"/>
            <a:ext cx="10309077" cy="1143000"/>
          </a:xfrm>
        </p:spPr>
        <p:txBody>
          <a:bodyPr/>
          <a:lstStyle/>
          <a:p>
            <a:r>
              <a:rPr lang="x-none" sz="3200" b="1"/>
              <a:t>Demostrar interés y verificar la comprensión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6C24B3-3599-7962-5568-961864B6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126682"/>
            <a:ext cx="8175074" cy="4857751"/>
          </a:xfrm>
        </p:spPr>
        <p:txBody>
          <a:bodyPr/>
          <a:lstStyle/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Transmita tranquilidad mediante el lenguaje verbal.</a:t>
            </a:r>
          </a:p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Sin interrumpir, repita o reformule lo que la persona dice.</a:t>
            </a:r>
          </a:p>
          <a:p>
            <a:pPr marL="342900" marR="3730625" lvl="0" indent="-34290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Dé la oportunidad de expresar </a:t>
            </a: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pensamientos y sentimientos, aunque esté en desacuerdo.</a:t>
            </a:r>
          </a:p>
          <a:p>
            <a:pPr marL="342900" marR="2379980" lvl="0" indent="-34290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Utilice lenguaje que la persona pueda comprender. </a:t>
            </a:r>
          </a:p>
          <a:p>
            <a:pPr marL="342900" marR="2379980" lvl="0" indent="-34290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latin typeface="Merriweather Light" panose="00000400000000000000" pitchFamily="2" charset="0"/>
              </a:rPr>
              <a:t>Pregúnte si tiene alguna duda.</a:t>
            </a:r>
          </a:p>
          <a:p>
            <a:pPr marL="6350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68229-EE12-4BD4-B9F2-40141935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61" y="2120617"/>
            <a:ext cx="5181049" cy="3422344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FCBC-B176-B2E5-F0FB-7F1BC6D0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91" y="468631"/>
            <a:ext cx="9711267" cy="1143000"/>
          </a:xfrm>
        </p:spPr>
        <p:txBody>
          <a:bodyPr/>
          <a:lstStyle/>
          <a:p>
            <a:r>
              <a:rPr lang="x-none" b="1"/>
              <a:t>Normas básicas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486D-C6C0-A2B4-FB21-FAF3CE49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890" y="1611631"/>
            <a:ext cx="9711267" cy="4525963"/>
          </a:xfrm>
        </p:spPr>
        <p:txBody>
          <a:bodyPr/>
          <a:lstStyle/>
          <a:p>
            <a:pPr lvl="0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Ser respetuosos.</a:t>
            </a:r>
          </a:p>
          <a:p>
            <a:pPr lvl="0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Comenzar y finalizar a tiempo.</a:t>
            </a:r>
          </a:p>
          <a:p>
            <a:pPr lvl="0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Silenciar los teléfonos móviles.</a:t>
            </a:r>
          </a:p>
          <a:p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Levantar la mano para participar.</a:t>
            </a:r>
          </a:p>
          <a:p>
            <a:pPr lvl="0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Participar en las actividades y comunicarse.</a:t>
            </a:r>
          </a:p>
          <a:p>
            <a:pPr lvl="1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Formular preguntas.</a:t>
            </a:r>
          </a:p>
          <a:p>
            <a:pPr lvl="1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Intercambiar experiencias e ideas.</a:t>
            </a:r>
          </a:p>
          <a:p>
            <a:pPr lvl="0"/>
            <a:r>
              <a:rPr lang="x-none" sz="2200">
                <a:latin typeface="Merriweather Light" panose="00000400000000000000" pitchFamily="2" charset="0"/>
                <a:cs typeface="Times New Roman" panose="02020603050405020304" pitchFamily="18" charset="0"/>
              </a:rPr>
              <a:t>Trabajar en equipo.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5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87E0E9-B338-5F52-6570-53DB7562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85" y="457201"/>
            <a:ext cx="9711267" cy="1143000"/>
          </a:xfrm>
        </p:spPr>
        <p:txBody>
          <a:bodyPr/>
          <a:lstStyle/>
          <a:p>
            <a:r>
              <a:rPr lang="x-none" b="1"/>
              <a:t>Dar opciones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0DDECC4-6842-B405-8F11-3B4D3D5A1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58" y="2002536"/>
            <a:ext cx="7099142" cy="3689550"/>
          </a:xfrm>
        </p:spPr>
        <p:txBody>
          <a:bodyPr/>
          <a:lstStyle/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x-none" sz="1800">
                <a:latin typeface="Merriweather Light" panose="00000400000000000000" pitchFamily="2" charset="0"/>
                <a:ea typeface="HelveticaNeueLTStd-Hv"/>
                <a:cs typeface="HelveticaNeueLTStd-Hv"/>
              </a:rPr>
              <a:t>Al tener opciones, las personas sienten que tienen más control sobre el proceso médico y pueden tranquilizarse.</a:t>
            </a:r>
          </a:p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Merriweather Light" panose="00000400000000000000" pitchFamily="2" charset="0"/>
              <a:ea typeface="HelveticaNeueLTStd-Hv"/>
              <a:cs typeface="HelveticaNeueLTStd-Hv"/>
            </a:endParaRPr>
          </a:p>
          <a:p>
            <a:pPr marL="557530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x-none" sz="1800" b="1">
                <a:effectLst/>
                <a:latin typeface="Merriweather Light" panose="00000400000000000000" pitchFamily="2" charset="0"/>
                <a:ea typeface="HelveticaNeueLTStd-Hv"/>
                <a:cs typeface="HelveticaNeueLTStd-Hv"/>
              </a:rPr>
              <a:t>Procure dar una opción que sea viable.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9A33E-DA6D-4D36-982E-8AEAEA1AE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 b="174"/>
          <a:stretch/>
        </p:blipFill>
        <p:spPr>
          <a:xfrm>
            <a:off x="1071037" y="1278288"/>
            <a:ext cx="4346783" cy="5546374"/>
          </a:xfrm>
          <a:prstGeom prst="rect">
            <a:avLst/>
          </a:prstGeom>
        </p:spPr>
      </p:pic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7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71" y="457201"/>
            <a:ext cx="9711267" cy="1143000"/>
          </a:xfrm>
        </p:spPr>
        <p:txBody>
          <a:bodyPr/>
          <a:lstStyle/>
          <a:p>
            <a:r>
              <a:rPr lang="x-none" sz="3600" b="1"/>
              <a:t>Evitar la jerga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951BDE-8CF8-4E5C-FC82-E5413AE46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916" y="2457451"/>
            <a:ext cx="6497304" cy="4525963"/>
          </a:xfrm>
        </p:spPr>
        <p:txBody>
          <a:bodyPr/>
          <a:lstStyle/>
          <a:p>
            <a:pPr marL="843280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Utilice lenguaje claro y directo.</a:t>
            </a:r>
          </a:p>
          <a:p>
            <a:pPr marL="843280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Evite las abreviaturas y términos ajenos al lenguaje popular, p. ej.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Lugares dentro de un centro de salud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Medicamentos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Procedimientos</a:t>
            </a:r>
          </a:p>
          <a:p>
            <a:pPr marL="1302068" lvl="1" indent="-285750">
              <a:spcBef>
                <a:spcPts val="6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Afecciones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DB43A-2F48-4375-A595-7CFB2AEA0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144" y="1915668"/>
            <a:ext cx="4978856" cy="3571042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3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C5EEF8-806A-CC56-26C8-BEF893E0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442422"/>
            <a:ext cx="9711267" cy="1143000"/>
          </a:xfrm>
        </p:spPr>
        <p:txBody>
          <a:bodyPr/>
          <a:lstStyle/>
          <a:p>
            <a:r>
              <a:rPr lang="x-none" b="1"/>
              <a:t>Prestar atención al lenguaje corporal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495EBD-9B1F-556C-F131-3F0CD96D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0366" y="1691551"/>
            <a:ext cx="4581315" cy="4469220"/>
          </a:xfrm>
        </p:spPr>
        <p:txBody>
          <a:bodyPr/>
          <a:lstStyle/>
          <a:p>
            <a:pPr marL="457200" lvl="1" indent="0" rtl="0">
              <a:lnSpc>
                <a:spcPct val="130000"/>
              </a:lnSpc>
              <a:spcBef>
                <a:spcPts val="415"/>
              </a:spcBef>
              <a:buSzPts val="1050"/>
              <a:buNone/>
              <a:tabLst>
                <a:tab pos="1560195" algn="l"/>
                <a:tab pos="1560830" algn="l"/>
              </a:tabLst>
            </a:pPr>
            <a:r>
              <a:rPr lang="x-none" sz="18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Qué evitar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cruzarse de brazos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mirar fijamente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pararse muy cerca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vigilar a la persona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señalar a las personas con el dedo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hacer movimientos repentinos que puedan parecer agresivos</a:t>
            </a:r>
          </a:p>
          <a:p>
            <a:pPr marL="74295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+mn-ea"/>
              </a:rPr>
              <a:t>pararse directamente en frente de la persona.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ABE23-4686-60E2-2661-28E738BD4A0D}"/>
              </a:ext>
            </a:extLst>
          </p:cNvPr>
          <p:cNvSpPr txBox="1"/>
          <p:nvPr/>
        </p:nvSpPr>
        <p:spPr>
          <a:xfrm>
            <a:off x="6370321" y="1725841"/>
            <a:ext cx="4855634" cy="342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>
                <a:latin typeface="Merriweather Light" panose="00000400000000000000" pitchFamily="2" charset="0"/>
              </a:rPr>
              <a:t>Qué hacer: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>
                <a:latin typeface="Merriweather Light" panose="00000400000000000000" pitchFamily="2" charset="0"/>
              </a:rPr>
              <a:t>pararse o sentarse en un ángulo lateral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>
                <a:latin typeface="Merriweather Light" panose="00000400000000000000" pitchFamily="2" charset="0"/>
              </a:rPr>
              <a:t>mantener una distancia mínima de un metro de la persona alterada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>
                <a:latin typeface="Merriweather Light" panose="00000400000000000000" pitchFamily="2" charset="0"/>
              </a:rPr>
              <a:t>prestar atención si tiene puesta una mascarilla, ya que sus expresiones faciales serán más difíciles de entender</a:t>
            </a:r>
          </a:p>
          <a:p>
            <a:pPr marL="283464" lvl="1" indent="-285750" fontAlgn="base">
              <a:lnSpc>
                <a:spcPct val="130000"/>
              </a:lnSpc>
              <a:spcBef>
                <a:spcPts val="415"/>
              </a:spcBef>
              <a:spcAft>
                <a:spcPct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>
                <a:latin typeface="Merriweather Light" panose="00000400000000000000" pitchFamily="2" charset="0"/>
              </a:rPr>
              <a:t>transmitir ánimo con el lenguaje corporal, como veremos en el módulo 4.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38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86B58A3-5F08-BFEB-BD42-60A9803E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70" y="472599"/>
            <a:ext cx="9711267" cy="1143000"/>
          </a:xfrm>
        </p:spPr>
        <p:txBody>
          <a:bodyPr/>
          <a:lstStyle/>
          <a:p>
            <a:r>
              <a:rPr lang="x-none" b="1"/>
              <a:t>Evaluar constantemente la situación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FC93AF0-5F1C-6DB3-D69E-4A63C1DDA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621" y="1749424"/>
            <a:ext cx="7370749" cy="4525963"/>
          </a:xfrm>
        </p:spPr>
        <p:txBody>
          <a:bodyPr/>
          <a:lstStyle/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x-none" sz="16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Pida ayuda a un colega si no puede gestionar la situación.</a:t>
            </a:r>
          </a:p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x-none" sz="16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se siente incómodo/a por el comportamiento de una persona, decírselo puede dar lugar a un cambio de actitud.</a:t>
            </a:r>
          </a:p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r>
              <a:rPr lang="x-none" sz="16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teme que alguien pueda tener un arma o estar alentando a otros a que se pongan agresivos, informe inmediatamente a sus colegas para que aumenten la seguridad y, de ser posible, evacuen la zona.</a:t>
            </a:r>
          </a:p>
          <a:p>
            <a:pPr marL="283464" lvl="1" indent="-285750">
              <a:lnSpc>
                <a:spcPct val="130000"/>
              </a:lnSpc>
              <a:spcBef>
                <a:spcPts val="415"/>
              </a:spcBef>
              <a:buSzPts val="1050"/>
              <a:buFont typeface="Arial" panose="020B0604020202020204" pitchFamily="34" charset="0"/>
              <a:buChar char="•"/>
              <a:tabLst>
                <a:tab pos="1560195" algn="l"/>
                <a:tab pos="1560830" algn="l"/>
              </a:tabLst>
            </a:pPr>
            <a:endParaRPr lang="en-US" sz="1600" b="1" spc="-20" dirty="0">
              <a:effectLst/>
              <a:latin typeface="Merriweather Light" panose="00000400000000000000" pitchFamily="2" charset="0"/>
              <a:ea typeface="HelveticaNeueLTStd-Hv"/>
              <a:cs typeface="HelveticaNeueLTStd-Hv"/>
            </a:endParaRPr>
          </a:p>
          <a:p>
            <a:pPr marL="0" indent="0">
              <a:buNone/>
            </a:pPr>
            <a:r>
              <a:rPr lang="x-none" sz="1800" b="1">
                <a:effectLst/>
                <a:latin typeface="Merriweather Light" panose="00000400000000000000" pitchFamily="2" charset="0"/>
                <a:ea typeface="HelveticaNeueLTStd-Hv"/>
                <a:cs typeface="HelveticaNeueLTStd-Hv"/>
              </a:rPr>
              <a:t>Recuerde:</a:t>
            </a:r>
          </a:p>
          <a:p>
            <a:pPr marL="283464" marR="1454150" lvl="1" indent="-285750">
              <a:lnSpc>
                <a:spcPct val="130000"/>
              </a:lnSpc>
              <a:spcBef>
                <a:spcPts val="435"/>
              </a:spcBef>
              <a:spcAft>
                <a:spcPts val="0"/>
              </a:spcAft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600"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Las técnicas para reducir tensiones no pueden aplicarse cuando la violencia física es inminente.</a:t>
            </a:r>
          </a:p>
          <a:p>
            <a:pPr marL="283464" marR="1480820" lvl="1" indent="-285750">
              <a:lnSpc>
                <a:spcPct val="130000"/>
              </a:lnSpc>
              <a:spcBef>
                <a:spcPts val="415"/>
              </a:spcBef>
              <a:buSzPts val="1050"/>
              <a:buFont typeface="HelveticaNeueLTStd-Roman"/>
              <a:buChar char="•"/>
              <a:tabLst>
                <a:tab pos="1560195" algn="l"/>
                <a:tab pos="1560830" algn="l"/>
              </a:tabLst>
            </a:pPr>
            <a:r>
              <a:rPr lang="x-none" sz="1600"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Usted es responsable de su propia seguridad y debe tomar medidas para apartarse de situaciones que podrían tornarse violentas.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C977E-ED4A-40E0-8818-0445AC8B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7" y="2208276"/>
            <a:ext cx="3892296" cy="2852928"/>
          </a:xfrm>
          <a:prstGeom prst="rect">
            <a:avLst/>
          </a:prstGeom>
        </p:spPr>
      </p:pic>
      <p:pic>
        <p:nvPicPr>
          <p:cNvPr id="8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91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00" y="147479"/>
            <a:ext cx="10788984" cy="1143000"/>
          </a:xfrm>
        </p:spPr>
        <p:txBody>
          <a:bodyPr/>
          <a:lstStyle/>
          <a:p>
            <a:r>
              <a:rPr lang="x-none" sz="3200" b="1"/>
              <a:t>Consejos adicionales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64135AC-F75D-44C9-8D38-D7458018882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35148" y="173222"/>
            <a:ext cx="10920736" cy="651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17248" rIns="91440" bIns="393576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0" lang="x-none" sz="1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Asegúrese de que en el lugar </a:t>
            </a:r>
            <a:r>
              <a:rPr kumimoji="0" lang="x-none" sz="18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no haya objetos filosos (o que podrían serlo) o que puedan arrojarse y herir a alguien</a:t>
            </a: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(p. ej. tijeras, vasos de vidrio o cerámica, u objetos decorativos pesados). 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lang="x-none" sz="1800" b="1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La reacción de la persona puede depender del miembro del personal que tenga enfrente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. Si la persona alterada tiene una mejor relación on alguno/a de sus colegas, pídale ayuda.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kumimoji="0" lang="fr-CH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x-none" sz="18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Intente sentarse cerca de la puerta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y tener el camino libre hacia la salida. </a:t>
            </a: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es posible, ubíquese de manera tal que pueda llamar fácilmente a sus colegas cuando necesite ayuda.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x-none" sz="1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no está en una instalación de salud, </a:t>
            </a:r>
            <a:r>
              <a:rPr kumimoji="0" lang="x-none" sz="18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asegúrese de ubicar la salida más próxima</a:t>
            </a:r>
            <a:r>
              <a:rPr kumimoji="0" lang="x-none" sz="1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, p. ej. su vehículo o la puerta de entrada si se trata de una visita a domicilio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. </a:t>
            </a:r>
          </a:p>
          <a:p>
            <a:pPr eaLnBrk="0" hangingPunct="0">
              <a:spcBef>
                <a:spcPct val="0"/>
              </a:spcBef>
            </a:pPr>
            <a:endParaRPr lang="en-US" altLang="fr-FR" sz="1800" dirty="0">
              <a:solidFill>
                <a:schemeClr val="tx1"/>
              </a:solidFill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Determine si </a:t>
            </a:r>
            <a:r>
              <a:rPr kumimoji="0" lang="x-none" sz="18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decir honestamente que no se siente cómodo/a con el comportamiento de la persona 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ayudará a calmar la situación antes de que sea necesario retirarse.</a:t>
            </a:r>
          </a:p>
          <a:p>
            <a:pPr eaLnBrk="0" hangingPunct="0">
              <a:spcBef>
                <a:spcPct val="0"/>
              </a:spcBef>
            </a:pPr>
            <a:endParaRPr kumimoji="0" lang="fr-CH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x-none" sz="1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Haga una inversión en "pedidos amables" de respeto: </a:t>
            </a:r>
            <a:r>
              <a:rPr kumimoji="0" lang="x-none" sz="1800" b="1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afiches, pegatinas u otras imágenes</a:t>
            </a:r>
            <a:r>
              <a:rPr kumimoji="0" lang="x-none" sz="180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con mensajes como "Por favor, respete al personal. Estamos aquí para ayudar", o "Este es un lugar para sanar. Por favor, respetémonos entre todos".</a:t>
            </a:r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20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98EE99-76BE-FC83-76BF-832C1F7E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00" y="154622"/>
            <a:ext cx="10788984" cy="1143000"/>
          </a:xfrm>
        </p:spPr>
        <p:txBody>
          <a:bodyPr/>
          <a:lstStyle/>
          <a:p>
            <a:r>
              <a:rPr lang="x-none" sz="3200" b="1"/>
              <a:t>Consejos adicionales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64135AC-F75D-44C9-8D38-D7458018882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936948" y="253378"/>
            <a:ext cx="10318104" cy="651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17248" rIns="91440" bIns="393576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x-none" sz="1800" b="1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debe dar noticias tristes o frustrantes: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kumimoji="0" lang="en-US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hable en un lugar privado, siempre que sea posible, dando tiempo y espacio para que el otro permanezca en silencio o exprese sus sentimientos y dolor a su manera, sin exponerse;</a:t>
            </a:r>
          </a:p>
          <a:p>
            <a:pPr marL="4064" lvl="1" indent="0" eaLnBrk="0" hangingPunct="0">
              <a:spcBef>
                <a:spcPct val="0"/>
              </a:spcBef>
              <a:buNone/>
            </a:pPr>
            <a:endParaRPr kumimoji="0" lang="en-US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si existe el riesgo de que el/la destinatario/a de la noticia se torne violento/a, asegúrese de que haya otro miembro del personal en el lugar;</a:t>
            </a: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utilice lenguaje comprensible y pregúntele a la persona si tiene alguna duda;</a:t>
            </a: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283464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recuerde que puede ser un momento muy sensible y que la persona puede no estar lista para procesar toda la información, así que siempre dígale que puede volver más tarde si tiene más preguntas.</a:t>
            </a:r>
            <a:r>
              <a:rPr kumimoji="0" lang="x-none" sz="18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  <a:p>
            <a:pPr lvl="1" eaLnBrk="0" hangingPunct="0">
              <a:spcBef>
                <a:spcPct val="0"/>
              </a:spcBef>
            </a:pPr>
            <a:endParaRPr kumimoji="0" lang="en-US" alt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rriweather Light" panose="00000400000000000000" pitchFamily="2" charset="0"/>
              <a:ea typeface="HelveticaNeueLTStd-Roman"/>
              <a:cs typeface="HelveticaNeueLTStd-Roman"/>
            </a:endParaRP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kumimoji="0" lang="x-none" sz="1800" b="1" i="0" strike="noStrike" cap="none" normalizeH="0" baseline="0">
                <a:ln>
                  <a:noFill/>
                </a:ln>
                <a:solidFill>
                  <a:srgbClr val="0090A7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Trate de no dar la impresión de que se atiende primero a quienes gritan, ya que los demás podrían actuar de la misma manera. </a:t>
            </a:r>
            <a:r>
              <a:rPr lang="x-none" sz="1800" b="1">
                <a:solidFill>
                  <a:srgbClr val="0090A7"/>
                </a:solidFill>
                <a:latin typeface="Merriweather Light" panose="00000400000000000000" pitchFamily="2" charset="0"/>
                <a:ea typeface="HelveticaNeueLTStd-Roman"/>
                <a:cs typeface="HelveticaNeueLTStd-Roman"/>
              </a:rPr>
              <a:t>Escuche el reclamo de la persona, manifieste comprensión y explique qué es posible hacer y qué no, pero evite a toda costa que se asocie la agresión con resultados positivos.</a:t>
            </a:r>
            <a:r>
              <a:rPr kumimoji="0" lang="x-none" sz="1800" b="1" i="0" strike="noStrike" cap="none" normalizeH="0" baseline="0">
                <a:ln>
                  <a:noFill/>
                </a:ln>
                <a:solidFill>
                  <a:srgbClr val="0090A7"/>
                </a:solidFill>
                <a:effectLst/>
                <a:latin typeface="Merriweather Light" panose="00000400000000000000" pitchFamily="2" charset="0"/>
                <a:ea typeface="HelveticaNeueLTStd-Roman"/>
                <a:cs typeface="HelveticaNeueLTStd-Roman"/>
              </a:rPr>
              <a:t> </a:t>
            </a:r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7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45A5-5A34-4918-D58D-149B5E56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109" y="2857500"/>
            <a:ext cx="6663781" cy="1143000"/>
          </a:xfrm>
        </p:spPr>
        <p:txBody>
          <a:bodyPr/>
          <a:lstStyle/>
          <a:p>
            <a:pPr algn="ctr"/>
            <a:r>
              <a:rPr lang="x-none" sz="3600" b="1"/>
              <a:t>Volvamos a la situación del Sr. X y la Sra. Y en la sala de emergencias...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30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885" y="1600201"/>
            <a:ext cx="8084807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2400">
                <a:latin typeface="Merriweather Light" panose="00000400000000000000" pitchFamily="2" charset="0"/>
              </a:rPr>
              <a:t>¿Cuáles de los comportamientos que acaba de aprender podrían ser útiles en la situación del Sr. X y la Sra. Y? ¿Cómo?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63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6C32-CC73-0D92-B409-80527206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51" y="500218"/>
            <a:ext cx="9711267" cy="1143000"/>
          </a:xfrm>
        </p:spPr>
        <p:txBody>
          <a:bodyPr/>
          <a:lstStyle/>
          <a:p>
            <a:r>
              <a:rPr lang="x-none" b="1"/>
              <a:t>Estudio de caso 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751" y="2332037"/>
            <a:ext cx="9122774" cy="4525963"/>
          </a:xfrm>
        </p:spPr>
        <p:txBody>
          <a:bodyPr/>
          <a:lstStyle/>
          <a:p>
            <a:r>
              <a:rPr lang="x-none" sz="2000" dirty="0">
                <a:latin typeface="Merriweather Light" panose="00000400000000000000" pitchFamily="2" charset="0"/>
              </a:rPr>
              <a:t>El Sr. Z, herido de bala, llega al hospital traído por su familia.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Los médicos intentan salvarlo, pero no lo logran y el paciente fallece.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No le cuentan a la familia todo lo que se esforzaron. 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La familia del Sr. Z entiende que falleció porque los médicos no hicieron bien su trabajo.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Los familiares se angustian y amenazan violentamente al personal.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91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87F-B289-A3EE-211B-A3CB8426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9979" y="2128452"/>
            <a:ext cx="9715899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4000" b="1">
                <a:solidFill>
                  <a:srgbClr val="0090A7"/>
                </a:solidFill>
              </a:rPr>
              <a:t>Debate general:</a:t>
            </a:r>
          </a:p>
          <a:p>
            <a:pPr marL="0" indent="0">
              <a:buNone/>
            </a:pPr>
            <a:r>
              <a:rPr lang="x-none" sz="4000" b="1">
                <a:solidFill>
                  <a:srgbClr val="0090A7"/>
                </a:solidFill>
              </a:rPr>
              <a:t>¿Qué comportamientos podrían ser útiles?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7525-1354-106A-3FE3-8E334D95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6" y="745500"/>
            <a:ext cx="4666656" cy="1143000"/>
          </a:xfrm>
        </p:spPr>
        <p:txBody>
          <a:bodyPr/>
          <a:lstStyle/>
          <a:p>
            <a:r>
              <a:rPr lang="x-none" sz="3200" b="1"/>
              <a:t>Aprenderá…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0BC79-0DBB-085C-2786-EC7A584AC032}"/>
              </a:ext>
            </a:extLst>
          </p:cNvPr>
          <p:cNvSpPr txBox="1"/>
          <p:nvPr/>
        </p:nvSpPr>
        <p:spPr>
          <a:xfrm>
            <a:off x="6335175" y="1681786"/>
            <a:ext cx="544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>
                <a:latin typeface="Merriweather Light" panose="00000400000000000000" pitchFamily="2" charset="0"/>
              </a:rPr>
              <a:t>…técnicas de comprobada eficacia para reducir tensiones en el trabajo.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06A502-8DE4-19F4-B260-894F93C77CBC}"/>
              </a:ext>
            </a:extLst>
          </p:cNvPr>
          <p:cNvSpPr txBox="1">
            <a:spLocks/>
          </p:cNvSpPr>
          <p:nvPr/>
        </p:nvSpPr>
        <p:spPr bwMode="auto">
          <a:xfrm>
            <a:off x="5751316" y="3053264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sz="3200" b="1"/>
              <a:t>Adquirirá...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5D28F-3A38-6ACE-EB02-048DD21C2591}"/>
              </a:ext>
            </a:extLst>
          </p:cNvPr>
          <p:cNvSpPr txBox="1"/>
          <p:nvPr/>
        </p:nvSpPr>
        <p:spPr>
          <a:xfrm>
            <a:off x="6335175" y="4029861"/>
            <a:ext cx="5598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>
                <a:latin typeface="Merriweather Light" panose="00000400000000000000" pitchFamily="2" charset="0"/>
              </a:rPr>
              <a:t>…mejores aptitudes de escucha y comunicación que puede usar a diario con colegas, pacientes y cuidadores.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6499F-7D69-4505-AD09-01AFB800E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1" y="1093931"/>
            <a:ext cx="4666655" cy="4670138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30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44857-1BD9-4C03-A347-CE0DA1DC1CC4}"/>
              </a:ext>
            </a:extLst>
          </p:cNvPr>
          <p:cNvSpPr txBox="1">
            <a:spLocks/>
          </p:cNvSpPr>
          <p:nvPr/>
        </p:nvSpPr>
        <p:spPr bwMode="auto">
          <a:xfrm>
            <a:off x="2074126" y="4428935"/>
            <a:ext cx="925215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/>
              <a:t>Módulo 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78729-A3D8-44EB-95F1-235A7ED3D28E}"/>
              </a:ext>
            </a:extLst>
          </p:cNvPr>
          <p:cNvSpPr txBox="1">
            <a:spLocks/>
          </p:cNvSpPr>
          <p:nvPr/>
        </p:nvSpPr>
        <p:spPr bwMode="auto">
          <a:xfrm>
            <a:off x="2074125" y="3010345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x-none" sz="3200" b="1">
                <a:latin typeface="Merriweather Light" panose="00000400000000000000" pitchFamily="2" charset="0"/>
              </a:rPr>
              <a:t>Comunicación e interacción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78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6612BE-6455-4AF1-B1E1-BEE53786B183}"/>
              </a:ext>
            </a:extLst>
          </p:cNvPr>
          <p:cNvSpPr txBox="1">
            <a:spLocks/>
          </p:cNvSpPr>
          <p:nvPr/>
        </p:nvSpPr>
        <p:spPr bwMode="auto">
          <a:xfrm>
            <a:off x="1731751" y="47656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b="1"/>
              <a:t>Contenidos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C3270B-978C-4250-A86C-124D71D1152F}"/>
              </a:ext>
            </a:extLst>
          </p:cNvPr>
          <p:cNvSpPr txBox="1">
            <a:spLocks/>
          </p:cNvSpPr>
          <p:nvPr/>
        </p:nvSpPr>
        <p:spPr bwMode="auto">
          <a:xfrm>
            <a:off x="1754611" y="1817687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x-none" sz="2400">
                <a:latin typeface="Merriweather Light" panose="00000400000000000000" pitchFamily="2" charset="0"/>
              </a:rPr>
              <a:t>Más comportamientos para mejorar la comunicación con pacientes y cuidadores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Puesta en práctica mediante juego de roles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96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7148-1A3C-E9D7-0C2F-A9AE38E4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10" y="880744"/>
            <a:ext cx="9711267" cy="1143000"/>
          </a:xfrm>
        </p:spPr>
        <p:txBody>
          <a:bodyPr/>
          <a:lstStyle/>
          <a:p>
            <a:r>
              <a:rPr lang="x-none" b="1"/>
              <a:t>Póngase en el lugar del otro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25C2-4AEA-C047-3E0D-BA69982B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2877896"/>
            <a:ext cx="9711267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2400">
                <a:solidFill>
                  <a:schemeClr val="tx1"/>
                </a:solidFill>
                <a:latin typeface="Merriweather Light" panose="00000400000000000000" pitchFamily="2" charset="0"/>
              </a:rPr>
              <a:t>Considerar lo que puede estar pensando o sintiendo la otra persona le permitirá comprender la causa de la angustia e, idealmente, le será de ayuda para que la situación no se torne más violenta.</a:t>
            </a:r>
          </a:p>
          <a:p>
            <a:endParaRPr lang="en-GB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27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AF9AE1-37A1-E60D-5AB5-0FE30224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97" y="536793"/>
            <a:ext cx="10632665" cy="11430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x-none" b="1"/>
              <a:t>Comportamientos sencillos para una mejor comunicación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37C84-D292-4905-A396-BB3D204C5721}"/>
              </a:ext>
            </a:extLst>
          </p:cNvPr>
          <p:cNvSpPr txBox="1"/>
          <p:nvPr/>
        </p:nvSpPr>
        <p:spPr>
          <a:xfrm>
            <a:off x="1164033" y="1989037"/>
            <a:ext cx="10484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Escuchar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Ofrecer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Esperar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Observar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Inclinar la cabeza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Asentir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>
                <a:latin typeface="Merriweather Light" panose="00000400000000000000" pitchFamily="2" charset="0"/>
              </a:rPr>
              <a:t>Expresar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1EB80-74B2-FD1A-8B16-7D65FB45901E}"/>
              </a:ext>
            </a:extLst>
          </p:cNvPr>
          <p:cNvSpPr txBox="1"/>
          <p:nvPr/>
        </p:nvSpPr>
        <p:spPr>
          <a:xfrm>
            <a:off x="981749" y="5375910"/>
            <a:ext cx="10484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Adaptado de: </a:t>
            </a:r>
            <a:r>
              <a:rPr lang="x-none" sz="1400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M. Lowry, G. Lingard y M. Neal, “De-escalating anger: A new model for practice”, </a:t>
            </a:r>
            <a:r>
              <a:rPr lang="x-none" sz="1400" i="1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Nursing Times</a:t>
            </a:r>
            <a:r>
              <a:rPr lang="x-none" sz="1400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, vol. 112, n.</a:t>
            </a:r>
            <a:r>
              <a:rPr lang="x-none" sz="1400" baseline="30000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o</a:t>
            </a:r>
            <a:r>
              <a:rPr lang="x-none" sz="1400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 4, julio, 2016, págs. 4-7: </a:t>
            </a:r>
            <a:r>
              <a:rPr lang="x-none" sz="1400" u="sng">
                <a:solidFill>
                  <a:srgbClr val="0000FF"/>
                </a:solidFill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  <a:hlinkClick r:id="rId3"/>
              </a:rPr>
              <a:t>https://cdn.ps.emap.com/wp-content/uploads/sites/3/2016/07/270716_De-escalating-anger-a-new-model-for-practice.pdf</a:t>
            </a:r>
            <a:r>
              <a:rPr lang="x-none" sz="1400">
                <a:effectLst/>
                <a:latin typeface="Merriweather Light" panose="00000400000000000000" pitchFamily="2" charset="0"/>
                <a:ea typeface="HelveticaNeueLTStd-Roman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1CC69-3407-4FD5-9E74-74A47D9487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45" y="1603809"/>
            <a:ext cx="4125278" cy="327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34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DA0A-9545-F3E8-2C6B-1944FCF3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492124"/>
            <a:ext cx="9711267" cy="1143000"/>
          </a:xfrm>
        </p:spPr>
        <p:txBody>
          <a:bodyPr/>
          <a:lstStyle/>
          <a:p>
            <a:r>
              <a:rPr lang="x-none" b="1"/>
              <a:t>Escuchar	                     Ofrecer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AE4-569B-77F6-1E3C-D5A4312C0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505" y="2160587"/>
            <a:ext cx="475403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Dé a la otra persona tiempo para explicarse, no discuta.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Indague en las causas de los problemas y las posibles soluciones.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Formule preguntas abiertas como “¿puede contarme más al respecto?” o “¿qué sucedió después?”.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No juzgue y nunca critique la forma de ser o la apariencia de la persona que tenga delante.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1ED6C-B81C-B99A-EA03-60933E472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60586"/>
            <a:ext cx="475403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Ofrezca a la persona la oportunidad de expresar sus sentimientos, si es posible, en privado.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latin typeface="Merriweather Light" panose="00000400000000000000" pitchFamily="2" charset="0"/>
              </a:rPr>
              <a:t>No discuta, no dé consejos ni se defienda: deje que la persona siga hablando.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Dígale que usted está para ayudar, no para ser un obstáculo.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Merriweather Light" panose="00000400000000000000" pitchFamily="2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50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7B40F30-6087-489C-5E92-FC8F360B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4" b="9514"/>
          <a:stretch/>
        </p:blipFill>
        <p:spPr>
          <a:xfrm>
            <a:off x="5593950" y="900112"/>
            <a:ext cx="5769634" cy="505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76E05-502A-77D6-742B-1A57F217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95" y="495776"/>
            <a:ext cx="9711267" cy="1143000"/>
          </a:xfrm>
        </p:spPr>
        <p:txBody>
          <a:bodyPr/>
          <a:lstStyle/>
          <a:p>
            <a:r>
              <a:rPr lang="x-none" b="1"/>
              <a:t>Esperar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1A0F-99FD-589A-E033-77242449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795" y="2043112"/>
            <a:ext cx="4754033" cy="4525963"/>
          </a:xfrm>
        </p:spPr>
        <p:txBody>
          <a:bodyPr/>
          <a:lstStyle/>
          <a:p>
            <a:r>
              <a:rPr lang="x-none" sz="2000">
                <a:solidFill>
                  <a:schemeClr val="tx1"/>
                </a:solidFill>
                <a:latin typeface="Merriweather Light" panose="00000400000000000000" pitchFamily="2" charset="0"/>
              </a:rPr>
              <a:t>Evite la tentación de llenar silencios.</a:t>
            </a:r>
          </a:p>
          <a:p>
            <a:r>
              <a:rPr lang="x-none" sz="2000">
                <a:solidFill>
                  <a:schemeClr val="tx1"/>
                </a:solidFill>
                <a:latin typeface="Merriweather Light" panose="00000400000000000000" pitchFamily="2" charset="0"/>
              </a:rPr>
              <a:t>Dé tiempo para que la persona exprese sus sentimientos, sin interrumpirla.</a:t>
            </a:r>
          </a:p>
          <a:p>
            <a:r>
              <a:rPr lang="x-none" sz="2000">
                <a:solidFill>
                  <a:schemeClr val="tx1"/>
                </a:solidFill>
                <a:latin typeface="Merriweather Light" panose="00000400000000000000" pitchFamily="2" charset="0"/>
              </a:rPr>
              <a:t>Si el silencio le resulta incómodo, intente hacer una cuenta regresiva lenta desde diez antes de hablar.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2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BF74-0034-5000-1BEC-79208980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57201"/>
            <a:ext cx="9711267" cy="1143000"/>
          </a:xfrm>
        </p:spPr>
        <p:txBody>
          <a:bodyPr/>
          <a:lstStyle/>
          <a:p>
            <a:r>
              <a:rPr lang="x-none" b="1" dirty="0"/>
              <a:t>Observar </a:t>
            </a:r>
            <a:r>
              <a:rPr lang="x-none" dirty="0"/>
              <a:t>				   </a:t>
            </a:r>
            <a:r>
              <a:rPr lang="x-none" b="1" dirty="0"/>
              <a:t>Inclinar la </a:t>
            </a:r>
            <a:r>
              <a:rPr lang="en-US" b="1" dirty="0"/>
              <a:t>								</a:t>
            </a:r>
            <a:r>
              <a:rPr lang="x-none" b="1" dirty="0"/>
              <a:t>cabeza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021E-F4CA-271E-C352-EFC6E6B6B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45922"/>
            <a:ext cx="4754033" cy="4525963"/>
          </a:xfrm>
        </p:spPr>
        <p:txBody>
          <a:bodyPr/>
          <a:lstStyle/>
          <a:p>
            <a:r>
              <a:rPr lang="x-none" sz="2000" dirty="0">
                <a:solidFill>
                  <a:schemeClr val="tx1"/>
                </a:solidFill>
                <a:latin typeface="Merriweather Light" panose="00000400000000000000" pitchFamily="2" charset="0"/>
              </a:rPr>
              <a:t>El interlocutor debe sentir que el contacto visual es apropiado.</a:t>
            </a:r>
          </a:p>
          <a:p>
            <a:r>
              <a:rPr lang="x-none" sz="2000" dirty="0">
                <a:solidFill>
                  <a:schemeClr val="tx1"/>
                </a:solidFill>
                <a:latin typeface="Merriweather Light" panose="00000400000000000000" pitchFamily="2" charset="0"/>
              </a:rPr>
              <a:t>Según la persona, la cultura y el contexto, determine hasta qué punto es aceptable hacer contacto visual. </a:t>
            </a:r>
          </a:p>
          <a:p>
            <a:r>
              <a:rPr lang="x-none" sz="2000" dirty="0">
                <a:solidFill>
                  <a:schemeClr val="tx1"/>
                </a:solidFill>
                <a:latin typeface="Merriweather Light" panose="00000400000000000000" pitchFamily="2" charset="0"/>
              </a:rPr>
              <a:t>Otros gestos faciales y corporales también pueden ayudar a comunicar compasión y atención. </a:t>
            </a:r>
          </a:p>
          <a:p>
            <a:r>
              <a:rPr lang="x-none" sz="2000" dirty="0">
                <a:solidFill>
                  <a:schemeClr val="tx1"/>
                </a:solidFill>
                <a:latin typeface="Merriweather Light" panose="00000400000000000000" pitchFamily="2" charset="0"/>
              </a:rPr>
              <a:t>Sonría cuando sea apropiado; de lo contrario, mantenga una expresión neutra.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A7904-5AB3-51B9-BFC8-D229C040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499" y="1661983"/>
            <a:ext cx="5117012" cy="4525963"/>
          </a:xfrm>
        </p:spPr>
        <p:txBody>
          <a:bodyPr/>
          <a:lstStyle/>
          <a:p>
            <a:r>
              <a:rPr lang="x-none" sz="2000">
                <a:solidFill>
                  <a:schemeClr val="tx1"/>
                </a:solidFill>
                <a:latin typeface="Merriweather Light" panose="00000400000000000000" pitchFamily="2" charset="0"/>
              </a:rPr>
              <a:t>Inclinar ligeramente la cabeza ayuda a demostrar interés y atención de nuestra parte.</a:t>
            </a:r>
          </a:p>
          <a:p>
            <a:r>
              <a:rPr lang="x-none" sz="2000">
                <a:solidFill>
                  <a:schemeClr val="tx1"/>
                </a:solidFill>
                <a:latin typeface="Merriweather Light" panose="00000400000000000000" pitchFamily="2" charset="0"/>
              </a:rPr>
              <a:t>También ayuda a que nuestra actitud no parezca amenazante.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AB7C51D-0C3E-9066-214B-AA68C68EC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47" y="4072922"/>
            <a:ext cx="3715251" cy="2785078"/>
          </a:xfrm>
          <a:prstGeom prst="rect">
            <a:avLst/>
          </a:prstGeom>
        </p:spPr>
      </p:pic>
      <p:pic>
        <p:nvPicPr>
          <p:cNvPr id="9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7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EE73-AFA4-3429-C70A-0B2C9C4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52" y="502603"/>
            <a:ext cx="9711267" cy="1143000"/>
          </a:xfrm>
        </p:spPr>
        <p:txBody>
          <a:bodyPr/>
          <a:lstStyle/>
          <a:p>
            <a:r>
              <a:rPr lang="x-none" b="1"/>
              <a:t>Asentir				Expresar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ACD8-6CA4-A4D5-9582-85CFE696E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752" y="1966592"/>
            <a:ext cx="4266569" cy="4525963"/>
          </a:xfrm>
        </p:spPr>
        <p:txBody>
          <a:bodyPr/>
          <a:lstStyle/>
          <a:p>
            <a:r>
              <a:rPr lang="x-none" sz="2000">
                <a:latin typeface="Merriweather Light" panose="00000400000000000000" pitchFamily="2" charset="0"/>
              </a:rPr>
              <a:t>Asentir puede indicar que está prestando atención a la persona que habla y que tiene voluntad de escuchar sin interrumpir.</a:t>
            </a:r>
          </a:p>
          <a:p>
            <a:r>
              <a:rPr lang="x-none" sz="2000">
                <a:latin typeface="Merriweather Light" panose="00000400000000000000" pitchFamily="2" charset="0"/>
              </a:rPr>
              <a:t>Pero en exceso, puede comunicar impaciencia.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009A1-543D-160F-64FC-252992BE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2175" y="1966593"/>
            <a:ext cx="6048007" cy="4525963"/>
          </a:xfrm>
        </p:spPr>
        <p:txBody>
          <a:bodyPr/>
          <a:lstStyle/>
          <a:p>
            <a:r>
              <a:rPr lang="x-none" sz="2000" dirty="0">
                <a:latin typeface="Merriweather Light" panose="00000400000000000000" pitchFamily="2" charset="0"/>
              </a:rPr>
              <a:t>Exprese comprensión de los sentimientos de la persona; emplee oraciones cortas y evite validar comportamientos agresivos. </a:t>
            </a:r>
          </a:p>
          <a:p>
            <a:pPr lvl="1"/>
            <a:r>
              <a:rPr lang="x-none" sz="2000" dirty="0">
                <a:latin typeface="Merriweather Light" panose="00000400000000000000" pitchFamily="2" charset="0"/>
              </a:rPr>
              <a:t>Ejemplo: “Es entendible que sienta frustración” 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Reformular también puede ser útil: intente decir en sus propias palabras lo que dijo la persona.  Así comunicamos que estamos escuchando y damos la posibilidad de corregir cualquier malentendido.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9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D9AD-1D8F-18DA-5DFA-4685BFFB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300" y="2286000"/>
            <a:ext cx="9711267" cy="1143000"/>
          </a:xfrm>
        </p:spPr>
        <p:txBody>
          <a:bodyPr/>
          <a:lstStyle/>
          <a:p>
            <a:r>
              <a:rPr lang="x-none" b="1"/>
              <a:t>Trabajo en parejas: juegos de roles</a:t>
            </a:r>
          </a:p>
        </p:txBody>
      </p:sp>
      <p:pic>
        <p:nvPicPr>
          <p:cNvPr id="4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87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A5B8-8C4F-5414-8FD3-033A452F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346365"/>
            <a:ext cx="9711267" cy="1143000"/>
          </a:xfrm>
        </p:spPr>
        <p:txBody>
          <a:bodyPr/>
          <a:lstStyle/>
          <a:p>
            <a:r>
              <a:rPr lang="x-none" b="1" dirty="0"/>
              <a:t>Situación 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2396-ADED-1808-7E90-C332FBF34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80212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 dirty="0">
                <a:latin typeface="Merriweather Light" panose="00000400000000000000" pitchFamily="2" charset="0"/>
              </a:rPr>
              <a:t>Paciente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Usted llega a un centro de salud porque le duele la pierna debido a una mordedura. Es probable que la herida esté infectada.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Hay mucha gente esperando, hace calor y se siente mal.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Parece que otros reciben ayuda más rápido que usted, especialmente si llegan en camilla. Eso le produce enojo.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Cuando logra hablar con un/a enfermero/a, ya se siente muy mal y frustrado/a.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C651-94B4-84B4-0393-EF1170DE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8995" y="1668782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>
                <a:latin typeface="Merriweather Light" panose="00000400000000000000" pitchFamily="2" charset="0"/>
              </a:rPr>
              <a:t>Enfermero/a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Usted es el/la enfermero/a que finalmente encuentra el paciente.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Debe explicarle que hay muchos pacientes para ver al médico.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Debe explicarle que muchos de los que vienen tienen problemas urgentes, como heridas abiertas.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Use algunos de los comportamientos que ha aprendido para descomprimir la situación y comunicarse mejor.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440C-FF16-1604-9AFA-D9FBA513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877" y="480694"/>
            <a:ext cx="9711267" cy="1143000"/>
          </a:xfrm>
        </p:spPr>
        <p:txBody>
          <a:bodyPr/>
          <a:lstStyle/>
          <a:p>
            <a:r>
              <a:rPr lang="x-none" b="1"/>
              <a:t>Trabajo en parejas: presentaciones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2299-67A8-D3D1-A097-540A906C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876" y="2285966"/>
            <a:ext cx="9711267" cy="2007904"/>
          </a:xfrm>
        </p:spPr>
        <p:txBody>
          <a:bodyPr/>
          <a:lstStyle/>
          <a:p>
            <a:r>
              <a:rPr lang="x-none" sz="2400">
                <a:latin typeface="Merriweather Light" panose="00000400000000000000" pitchFamily="2" charset="0"/>
              </a:rPr>
              <a:t>Preséntense a su compañero/a.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Dediquen dos o tres minutos cada uno/a para hacer preguntas al/a la compañero/a.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Con lo que haya averiguado, presente a su compañero/a al resto del grupo.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2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99FC157-8607-A235-BAC4-6A1B162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33" y="309244"/>
            <a:ext cx="9711267" cy="1143000"/>
          </a:xfrm>
        </p:spPr>
        <p:txBody>
          <a:bodyPr/>
          <a:lstStyle/>
          <a:p>
            <a:r>
              <a:rPr lang="x-none" b="1" dirty="0"/>
              <a:t>Situación 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5513E-CCE9-22E8-5F03-CD25819D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9434" y="1357745"/>
            <a:ext cx="4957233" cy="5938982"/>
          </a:xfrm>
        </p:spPr>
        <p:txBody>
          <a:bodyPr/>
          <a:lstStyle/>
          <a:p>
            <a:pPr marL="0" indent="0">
              <a:buNone/>
            </a:pPr>
            <a:r>
              <a:rPr lang="x-none" sz="16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Familiar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llega a la sala de emergencias con su hermano, que ha sufrido un accidente de motocicleta.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Su hermano pasa de inmediato a la zona de triaje, donde el personal evalúa sus heridas.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Mientras tanto, usted da los datos de su hermano en la recepción.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El/la recepcionista le pide el número de seguro.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dice que él no tiene seguro y que creía que el tratamiento de emergencia era gratuito.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El/la recepcionista responde que, antes de recibir cualquier tratamiento, primero hay que pagar parte del importe.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comienza a gritar al/a la recepcionista. </a:t>
            </a:r>
          </a:p>
          <a:p>
            <a:pPr marL="0" indent="0">
              <a:buNone/>
            </a:pPr>
            <a:r>
              <a:rPr lang="x-none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ABB49CA-07DA-BECD-B754-13776B010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533" y="1369116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Recepcionista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ha estado trabajando toda la noche y está cansado/a. Su compañero/a no ha venido a trabajar, asi que debe arreglárselas solo/a.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Hace poco, la administración ha instituido una nueva política: todo paciente sin seguro debe pagar parte del importe antes de recibir tratamiento.</a:t>
            </a:r>
          </a:p>
          <a:p>
            <a:r>
              <a:rPr lang="x-none" sz="1600" dirty="0">
                <a:solidFill>
                  <a:schemeClr val="tx1"/>
                </a:solidFill>
                <a:latin typeface="Merriweather Light" panose="00000400000000000000" pitchFamily="2" charset="0"/>
              </a:rPr>
              <a:t>Use algunos de los comportamientos que ha aprendido para descomprimir la situación y comunicarse mejor.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57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845-7226-1758-6F52-D34C29B0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29" y="479743"/>
            <a:ext cx="9711267" cy="961130"/>
          </a:xfrm>
        </p:spPr>
        <p:txBody>
          <a:bodyPr/>
          <a:lstStyle/>
          <a:p>
            <a:r>
              <a:rPr lang="x-none" b="1" dirty="0"/>
              <a:t>Situación 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E25A-2860-2580-177A-5DA5CB7E5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489" y="1685191"/>
            <a:ext cx="5066877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 dirty="0">
                <a:latin typeface="Merriweather Light" panose="00000400000000000000" pitchFamily="2" charset="0"/>
              </a:rPr>
              <a:t>Paciente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Usted se rompió un brazo y lo/a internaron en el hospital para operarlo/a.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Le duele, pero está sentado esperando pacientemente a que se libere una cama.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Después de varias horas, nadie le ha dicho cuánto tendrá que esperar hasta que se libere una cama.</a:t>
            </a:r>
          </a:p>
          <a:p>
            <a:r>
              <a:rPr lang="x-none" sz="1800" dirty="0">
                <a:latin typeface="Merriweather Light" panose="00000400000000000000" pitchFamily="2" charset="0"/>
              </a:rPr>
              <a:t>Intenta hablar con un miembro del personal, pero no sabe nada acerca de su caso.</a:t>
            </a:r>
          </a:p>
          <a:p>
            <a:r>
              <a:rPr lang="x-none" sz="1800" dirty="0">
                <a:latin typeface="Merriweather Light"/>
              </a:rPr>
              <a:t>Finalmente, un trabajador de la salud se acerca para decirle que su operación se va a demorar.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CF369-B60B-4150-5834-9BACD023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478" y="169195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>
                <a:latin typeface="Merriweather Light" panose="00000400000000000000" pitchFamily="2" charset="0"/>
              </a:rPr>
              <a:t>Personal de salud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Hace poco solicitó una licencia y se siente frustrado/a porque se la denegaron. </a:t>
            </a:r>
          </a:p>
          <a:p>
            <a:r>
              <a:rPr lang="x-none" sz="1800">
                <a:latin typeface="Merriweather Light" panose="00000400000000000000" pitchFamily="2" charset="0"/>
              </a:rPr>
              <a:t>Hoy tiene malas noticias para dar: una operación se demorará aún más.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Use algunos de los comportamientos que ha aprendido para descomprimir la situación y comunicarse mejor.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97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DB9F79-CA4A-2EE7-CF49-2C21ECF6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36" y="479743"/>
            <a:ext cx="9711267" cy="979602"/>
          </a:xfrm>
        </p:spPr>
        <p:txBody>
          <a:bodyPr/>
          <a:lstStyle/>
          <a:p>
            <a:r>
              <a:rPr lang="x-none" b="1" dirty="0"/>
              <a:t>Situación 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EADC66-69CD-EBC9-5BBD-3875D0C06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214" y="1600358"/>
            <a:ext cx="4994786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Padre/madre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llega al centro de salud local para vacunar a su hijo/a.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Caminó más de tres horas para llegar y tuvo que faltar al trabajo, por lo cual se lo descontarán del sueldo. 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Cuando llega al centro de salud, le dicen que no se aplican vacunas ese día; debe irse a su casa y regresar otro día.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se enoja y comienza a gritarle al/a la enfermero/a.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1DD141-EAA8-19E1-4B43-25E697085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753" y="157765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>
                <a:solidFill>
                  <a:schemeClr val="tx1"/>
                </a:solidFill>
                <a:latin typeface="Merriweather Light" panose="00000400000000000000" pitchFamily="2" charset="0"/>
              </a:rPr>
              <a:t>Enfermero/a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Ha estado trabajando todo el día y hubo mucho trajín.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Al final de su turno, un/a padre/madre le pregunta cuándo pueden vacunar a su hijo/a.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Usted le informa que las vacunas se aplican otro día, uno en particular de la semana.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De repente, el padre/la madre comienza a gritarle.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Use algunos de los comportamientos que ha aprendido para descomprimir la situación y comunicarse mejor.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10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99FC157-8607-A235-BAC4-6A1B162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23" y="468313"/>
            <a:ext cx="9711267" cy="894432"/>
          </a:xfrm>
        </p:spPr>
        <p:txBody>
          <a:bodyPr/>
          <a:lstStyle/>
          <a:p>
            <a:r>
              <a:rPr lang="x-none" b="1" dirty="0"/>
              <a:t>Situación 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5513E-CCE9-22E8-5F03-CD25819D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723" y="1988978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 dirty="0">
                <a:solidFill>
                  <a:schemeClr val="tx1"/>
                </a:solidFill>
                <a:latin typeface="Merriweather Light" panose="00000400000000000000" pitchFamily="2" charset="0"/>
              </a:rPr>
              <a:t>Familiar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Usted llega a la sala de emergencias con su hermano,  que ha sufrido un accidente de motocicleta.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Su hermano pasa de inmediato a la zona de triaje, donde el personal evalúa sus heridas.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Su hermano está muy malherido, y nadie le ha informado de su estado, así que usted está muy ansioso/a y alterado/a.</a:t>
            </a:r>
          </a:p>
          <a:p>
            <a:r>
              <a:rPr lang="x-none" sz="1800" dirty="0">
                <a:solidFill>
                  <a:schemeClr val="tx1"/>
                </a:solidFill>
                <a:latin typeface="Merriweather Light" panose="00000400000000000000" pitchFamily="2" charset="0"/>
              </a:rPr>
              <a:t>Después de varias horas, el médico se acerca a hablarle.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ABB49CA-07DA-BECD-B754-13776B010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246" y="1988977"/>
            <a:ext cx="4754033" cy="4525963"/>
          </a:xfrm>
        </p:spPr>
        <p:txBody>
          <a:bodyPr/>
          <a:lstStyle/>
          <a:p>
            <a:pPr marL="0" indent="0">
              <a:buNone/>
            </a:pPr>
            <a:r>
              <a:rPr lang="x-none" sz="1800" b="1">
                <a:solidFill>
                  <a:schemeClr val="tx1"/>
                </a:solidFill>
                <a:latin typeface="Merriweather Light" panose="00000400000000000000" pitchFamily="2" charset="0"/>
              </a:rPr>
              <a:t>Médico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Usted hizo lo mejor que pudo, pero el paciente falleció.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Ve al/a la hermano/a del paciente muy angustiado/a en el pasillo y teme que no se tome bien la noticia.</a:t>
            </a:r>
          </a:p>
          <a:p>
            <a:r>
              <a:rPr lang="x-none" sz="1800">
                <a:solidFill>
                  <a:schemeClr val="tx1"/>
                </a:solidFill>
                <a:latin typeface="Merriweather Light" panose="00000400000000000000" pitchFamily="2" charset="0"/>
              </a:rPr>
              <a:t>Use algunos de los comportamientos que ha aprendido para descomprimir la situación y comunicarse mejor.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32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323FC6E-E002-4002-AC8B-5399DE7EF3E0}"/>
              </a:ext>
            </a:extLst>
          </p:cNvPr>
          <p:cNvSpPr txBox="1">
            <a:spLocks/>
          </p:cNvSpPr>
          <p:nvPr/>
        </p:nvSpPr>
        <p:spPr bwMode="auto">
          <a:xfrm>
            <a:off x="2074126" y="4416578"/>
            <a:ext cx="925215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/>
              <a:t>Módulo 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05AF54-DD6A-4488-B5CB-7DC69A51CF97}"/>
              </a:ext>
            </a:extLst>
          </p:cNvPr>
          <p:cNvSpPr txBox="1">
            <a:spLocks/>
          </p:cNvSpPr>
          <p:nvPr/>
        </p:nvSpPr>
        <p:spPr bwMode="auto">
          <a:xfrm>
            <a:off x="2074125" y="3248237"/>
            <a:ext cx="925215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None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bg2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x-none" sz="3200" b="1">
                <a:latin typeface="Merriweather Light" panose="00000400000000000000" pitchFamily="2" charset="0"/>
              </a:rPr>
              <a:t>Puesta en práctica de lo aprendido en el lugar de trabajo  </a:t>
            </a:r>
          </a:p>
          <a:p>
            <a:endParaRPr lang="en-GB" kern="0" dirty="0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02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266721-10D6-4219-A5F7-2839D46AC7EC}"/>
              </a:ext>
            </a:extLst>
          </p:cNvPr>
          <p:cNvSpPr txBox="1">
            <a:spLocks/>
          </p:cNvSpPr>
          <p:nvPr/>
        </p:nvSpPr>
        <p:spPr bwMode="auto">
          <a:xfrm>
            <a:off x="1722544" y="487996"/>
            <a:ext cx="97112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90A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8A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x-none" b="1"/>
              <a:t>Contenidos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8015F0-B882-4C7B-8106-AC55D38E63FE}"/>
              </a:ext>
            </a:extLst>
          </p:cNvPr>
          <p:cNvSpPr txBox="1">
            <a:spLocks/>
          </p:cNvSpPr>
          <p:nvPr/>
        </p:nvSpPr>
        <p:spPr bwMode="auto">
          <a:xfrm>
            <a:off x="1699683" y="1798321"/>
            <a:ext cx="97112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2"/>
                </a:solidFill>
                <a:latin typeface="+mn-lt"/>
                <a:cs typeface="+mn-cs"/>
              </a:defRPr>
            </a:lvl2pPr>
            <a:lvl3pPr marL="1209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+mn-lt"/>
                <a:cs typeface="+mn-cs"/>
              </a:defRPr>
            </a:lvl3pPr>
            <a:lvl4pPr marL="1617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kern="0" dirty="0"/>
          </a:p>
          <a:p>
            <a:r>
              <a:rPr lang="x-none" sz="2400">
                <a:latin typeface="Merriweather Light" panose="00000400000000000000" pitchFamily="2" charset="0"/>
              </a:rPr>
              <a:t>Repaso de los comportamientos importantes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Debate de las dificultades encontradas</a:t>
            </a:r>
          </a:p>
          <a:p>
            <a:r>
              <a:rPr lang="x-none" sz="2400">
                <a:latin typeface="Merriweather Light" panose="00000400000000000000" pitchFamily="2" charset="0"/>
              </a:rPr>
              <a:t>Aprendizaje en la práctica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46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FE07-747C-CEE8-8251-113379AE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20" y="954723"/>
            <a:ext cx="9711267" cy="1143000"/>
          </a:xfrm>
        </p:spPr>
        <p:txBody>
          <a:bodyPr/>
          <a:lstStyle/>
          <a:p>
            <a:r>
              <a:rPr lang="x-none" b="1"/>
              <a:t>Debate general: recapitulación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196-A520-3F2C-7C27-3D744912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688" y="1600201"/>
            <a:ext cx="1997463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C0927-335C-299B-361F-EA169F351568}"/>
              </a:ext>
            </a:extLst>
          </p:cNvPr>
          <p:cNvSpPr txBox="1"/>
          <p:nvPr/>
        </p:nvSpPr>
        <p:spPr>
          <a:xfrm>
            <a:off x="1676220" y="2911614"/>
            <a:ext cx="981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Merriweather Light" panose="00000400000000000000" pitchFamily="2" charset="0"/>
              </a:rPr>
              <a:t>¿Hay algo que no haya entendido acerca de los comportamientos que hemos tratado?  ¿Hay algún comportamiento que no sepa exactamente cómo usar?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70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DE14-3C1D-17B2-C687-C13188D7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741" y="990441"/>
            <a:ext cx="9711267" cy="1143000"/>
          </a:xfrm>
        </p:spPr>
        <p:txBody>
          <a:bodyPr/>
          <a:lstStyle/>
          <a:p>
            <a:r>
              <a:rPr lang="x-none" b="1"/>
              <a:t>Debate general: dificultades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9394-322D-E04F-5D88-24B4BEA98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1" y="2848928"/>
            <a:ext cx="5343419" cy="3289224"/>
          </a:xfrm>
        </p:spPr>
        <p:txBody>
          <a:bodyPr/>
          <a:lstStyle/>
          <a:p>
            <a:pPr marL="0" indent="0">
              <a:buNone/>
            </a:pPr>
            <a:r>
              <a:rPr lang="x-none" sz="2400">
                <a:latin typeface="Merriweather Light" panose="00000400000000000000" pitchFamily="2" charset="0"/>
              </a:rPr>
              <a:t>¿Cuáles son las dificultades que encontró al intentar poner en práctica estas técnicas?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698AE-47CD-4D9E-977F-DBD69B11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868" y="2724572"/>
            <a:ext cx="4067010" cy="2466264"/>
          </a:xfrm>
          <a:prstGeom prst="rect">
            <a:avLst/>
          </a:prstGeom>
        </p:spPr>
      </p:pic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22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2A52-3AC7-365B-DEA4-D29BF1F4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60" y="514351"/>
            <a:ext cx="10733389" cy="1143000"/>
          </a:xfrm>
        </p:spPr>
        <p:txBody>
          <a:bodyPr/>
          <a:lstStyle/>
          <a:p>
            <a:r>
              <a:rPr lang="x-none" sz="3600" b="1" dirty="0"/>
              <a:t>Puesta en práctica de las técnicas para </a:t>
            </a:r>
            <a:br>
              <a:rPr lang="en-US" sz="3600" b="1" dirty="0"/>
            </a:br>
            <a:r>
              <a:rPr lang="x-none" sz="3600" b="1" dirty="0"/>
              <a:t>seguir aprendiendo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6E20-2A65-4805-0CE4-67ACFDB8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02" y="2023746"/>
            <a:ext cx="10634434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</a:rPr>
              <a:t>Imagine situaciones y decida qué técnicas emplearía.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</a:rPr>
              <a:t>Converse sobre las técnicas con colegas, y úsenlas en juegos de roles con tramas reales o inventadas.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x-none" dirty="0">
                <a:latin typeface="Merriweather Light" panose="00000400000000000000" pitchFamily="2" charset="0"/>
              </a:rPr>
              <a:t>Póngalas en práctica apenas regrese al trabajo. Gratifíquese por emplearlas correctamente en situaciones reales de tensión o conflicto.</a:t>
            </a:r>
          </a:p>
          <a:p>
            <a:pPr lvl="1"/>
            <a:endParaRPr lang="en-GB" dirty="0"/>
          </a:p>
        </p:txBody>
      </p:sp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58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4C29-9BB8-78DA-379D-ADDC2CAB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61" y="491491"/>
            <a:ext cx="9711267" cy="1143000"/>
          </a:xfrm>
        </p:spPr>
        <p:txBody>
          <a:bodyPr/>
          <a:lstStyle/>
          <a:p>
            <a:r>
              <a:rPr lang="x-none" b="1"/>
              <a:t>Transmita sus técnicas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C780-45FC-F420-93E4-DCFA0659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612" y="2251711"/>
            <a:ext cx="9393680" cy="4525963"/>
          </a:xfrm>
        </p:spPr>
        <p:txBody>
          <a:bodyPr/>
          <a:lstStyle/>
          <a:p>
            <a:r>
              <a:rPr lang="x-none" dirty="0">
                <a:latin typeface="Merriweather Light" panose="00000400000000000000" pitchFamily="2" charset="0"/>
              </a:rPr>
              <a:t>Enseñe a sus colegas lo que ha aprendido y cuáles son los beneficios.</a:t>
            </a:r>
          </a:p>
          <a:p>
            <a:r>
              <a:rPr lang="x-none" dirty="0">
                <a:latin typeface="Merriweather Light" panose="00000400000000000000" pitchFamily="2" charset="0"/>
              </a:rPr>
              <a:t>Emplee las nuevas técnicas: los demás las notarán y también las usarán.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6A7615-CA59-6E9E-59C5-4D097E7D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64" y="430533"/>
            <a:ext cx="9711267" cy="1143000"/>
          </a:xfrm>
        </p:spPr>
        <p:txBody>
          <a:bodyPr/>
          <a:lstStyle/>
          <a:p>
            <a:r>
              <a:rPr lang="x-none" b="1"/>
              <a:t>Debate general: expectativas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61746E-1345-DA61-2448-F76A7FFB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266" y="2986412"/>
            <a:ext cx="9889845" cy="1712655"/>
          </a:xfrm>
        </p:spPr>
        <p:txBody>
          <a:bodyPr/>
          <a:lstStyle/>
          <a:p>
            <a:pPr marL="0" indent="0">
              <a:buNone/>
            </a:pPr>
            <a:r>
              <a:rPr lang="x-none">
                <a:latin typeface="Merriweather" panose="00000500000000000000" pitchFamily="2" charset="0"/>
              </a:rPr>
              <a:t>¿Qué espera aprender en este curso?</a:t>
            </a: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091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A426-D5D9-64ED-BFC2-5DBA87DB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89" y="1669097"/>
            <a:ext cx="5173981" cy="4525963"/>
          </a:xfrm>
        </p:spPr>
        <p:txBody>
          <a:bodyPr/>
          <a:lstStyle/>
          <a:p>
            <a:pPr marL="0" indent="0">
              <a:buNone/>
            </a:pPr>
            <a:r>
              <a:rPr lang="x-none" dirty="0">
                <a:latin typeface="Merriweather Light" panose="00000400000000000000" pitchFamily="2" charset="0"/>
              </a:rPr>
              <a:t>Se le dará un folleto y un afiche para llevar a su lugar de trabajo.</a:t>
            </a:r>
          </a:p>
          <a:p>
            <a:pPr marL="0" indent="0">
              <a:buNone/>
            </a:pPr>
            <a:endParaRPr lang="en-GB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dirty="0">
                <a:latin typeface="Merriweather Light" panose="00000400000000000000" pitchFamily="2" charset="0"/>
              </a:rPr>
              <a:t>Además, se llevará el manual para participantes.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7BE69-25A7-A6FB-D554-ADA18BF0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07" y="443753"/>
            <a:ext cx="4227136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9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1BCC-8437-67C1-B977-9C9738C6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401" y="474663"/>
            <a:ext cx="9711267" cy="1143000"/>
          </a:xfrm>
        </p:spPr>
        <p:txBody>
          <a:bodyPr/>
          <a:lstStyle/>
          <a:p>
            <a:r>
              <a:rPr lang="x-none" b="1"/>
              <a:t>Conceptos esenciales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6357-C70F-ABE9-46AF-794A5D8C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548" y="1824411"/>
            <a:ext cx="9711267" cy="4525963"/>
          </a:xfrm>
        </p:spPr>
        <p:txBody>
          <a:bodyPr/>
          <a:lstStyle/>
          <a:p>
            <a:r>
              <a:rPr lang="x-none" sz="2400" dirty="0">
                <a:latin typeface="Merriweather Light" panose="00000400000000000000" pitchFamily="2" charset="0"/>
              </a:rPr>
              <a:t>Estas técnicas pueden ser muy eficaces para calmar situaciones tensas, pero </a:t>
            </a:r>
            <a:r>
              <a:rPr lang="x-none" sz="2400" b="1" dirty="0">
                <a:latin typeface="Merriweather Light" panose="00000400000000000000" pitchFamily="2" charset="0"/>
              </a:rPr>
              <a:t>solo pueden utilizarse en determinadas circunstancias </a:t>
            </a:r>
            <a:r>
              <a:rPr lang="x-none" sz="2400" dirty="0">
                <a:latin typeface="Merriweather Light" panose="00000400000000000000" pitchFamily="2" charset="0"/>
              </a:rPr>
              <a:t>y para determinados problemas.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Muchos de los comportamientos pueden utilizarse a diario para mejorar la comunicación: ser respetuosos, escuchar, no juzgar y prestar atención a que nuestro lenguaje corporal sea positivo.</a:t>
            </a:r>
          </a:p>
          <a:p>
            <a:r>
              <a:rPr lang="x-none" sz="2400" dirty="0">
                <a:latin typeface="Merriweather Light" panose="00000400000000000000" pitchFamily="2" charset="0"/>
              </a:rPr>
              <a:t>Practique activamente las técnicas tan pronto vuelva al trabajo, en lugar de esperar a que se presente una situación potencialmente violenta.</a:t>
            </a:r>
          </a:p>
          <a:p>
            <a:pPr marL="0" indent="0">
              <a:buNone/>
            </a:pPr>
            <a:endParaRPr lang="en-GB" sz="2400" dirty="0">
              <a:latin typeface="Merriweather Light" panose="00000400000000000000" pitchFamily="2" charset="0"/>
            </a:endParaRPr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82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B3AE-DE24-B32D-47D0-5265CF2A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366" y="1245871"/>
            <a:ext cx="9711267" cy="1143000"/>
          </a:xfrm>
        </p:spPr>
        <p:txBody>
          <a:bodyPr/>
          <a:lstStyle/>
          <a:p>
            <a:r>
              <a:rPr lang="x-none" b="1"/>
              <a:t>Y por último...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E2E6-5BEC-473C-D8F1-CFDB962C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x-none" sz="4000">
                <a:latin typeface="Merriweather Light" panose="00000400000000000000" pitchFamily="2" charset="0"/>
              </a:rPr>
              <a:t>...complete el formulario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116371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3456" y="1744086"/>
            <a:ext cx="5256212" cy="16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577F-EEE9-22EA-73C8-772B7712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480694"/>
            <a:ext cx="9711267" cy="1143000"/>
          </a:xfrm>
        </p:spPr>
        <p:txBody>
          <a:bodyPr/>
          <a:lstStyle/>
          <a:p>
            <a:r>
              <a:rPr lang="x-none" b="1" dirty="0"/>
              <a:t>Asistencia de salud en peligro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6676-C012-DFF6-C5B9-F03EEF81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89" y="1623694"/>
            <a:ext cx="10973012" cy="53363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x-none" sz="2400" dirty="0">
                <a:latin typeface="Merriweather Light" panose="00000400000000000000" pitchFamily="2" charset="0"/>
              </a:rPr>
              <a:t>Iniciativa del Movimiento Internacional de la Cruz Roja y de la Media Luna Roja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dirty="0">
              <a:latin typeface="Merriweather Light" panose="00000400000000000000" pitchFamily="2" charset="0"/>
            </a:endParaRPr>
          </a:p>
          <a:p>
            <a:pPr marL="0" indent="0">
              <a:buNone/>
            </a:pPr>
            <a:r>
              <a:rPr lang="x-none" sz="2400" b="1" dirty="0">
                <a:latin typeface="Merriweather Light" panose="00000400000000000000" pitchFamily="2" charset="0"/>
              </a:rPr>
              <a:t>Objetivos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Atender el problema de la violencia contra los pacientes, los trabajadores, las instalaciones y los vehículos sanitarios</a:t>
            </a:r>
          </a:p>
          <a:p>
            <a:pPr>
              <a:spcAft>
                <a:spcPts val="600"/>
              </a:spcAft>
            </a:pPr>
            <a:r>
              <a:rPr lang="x-none" sz="2000" dirty="0">
                <a:latin typeface="Merriweather Light" panose="00000400000000000000" pitchFamily="2" charset="0"/>
              </a:rPr>
              <a:t>Lograr más seguridad en el acceso a la asistencia y la prestación de servicios de salud en conflictos armados o en otras emergencias</a:t>
            </a:r>
          </a:p>
          <a:p>
            <a:pPr marL="0" indent="0">
              <a:buNone/>
            </a:pPr>
            <a:r>
              <a:rPr lang="x-none" sz="2400" b="1" dirty="0">
                <a:latin typeface="Merriweather Light" panose="00000400000000000000" pitchFamily="2" charset="0"/>
              </a:rPr>
              <a:t>Actividades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Sensibilización y formación de alianzas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Recopilación de una base de evidencia</a:t>
            </a:r>
          </a:p>
          <a:p>
            <a:r>
              <a:rPr lang="x-none" sz="2000" dirty="0">
                <a:latin typeface="Merriweather Light" panose="00000400000000000000" pitchFamily="2" charset="0"/>
              </a:rPr>
              <a:t>Desarrollo de soluciones concretas y prácticas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13407AE2-7EDF-20CA-FB90-5F82F2E48357}"/>
              </a:ext>
            </a:extLst>
          </p:cNvPr>
          <p:cNvSpPr/>
          <p:nvPr/>
        </p:nvSpPr>
        <p:spPr>
          <a:xfrm rot="5238458">
            <a:off x="7708632" y="5923445"/>
            <a:ext cx="598602" cy="63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669E-D961-467A-9012-A01091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60" y="880744"/>
            <a:ext cx="12444550" cy="1143000"/>
          </a:xfrm>
        </p:spPr>
        <p:txBody>
          <a:bodyPr/>
          <a:lstStyle/>
          <a:p>
            <a:r>
              <a:rPr lang="x-none" sz="3200" b="1"/>
              <a:t>La violencia en instalaciones de salud sucede en todo el mundo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C24DE4-13D8-4B3F-996C-3B108B21A8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6910"/>
          <a:stretch/>
        </p:blipFill>
        <p:spPr>
          <a:xfrm>
            <a:off x="2436363" y="1767634"/>
            <a:ext cx="7927600" cy="3601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7A3BA-8C2C-4808-C63A-FD9160C911F7}"/>
              </a:ext>
            </a:extLst>
          </p:cNvPr>
          <p:cNvSpPr txBox="1"/>
          <p:nvPr/>
        </p:nvSpPr>
        <p:spPr>
          <a:xfrm>
            <a:off x="1234031" y="5438647"/>
            <a:ext cx="1055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latin typeface="Merriweather Light" panose="00000400000000000000" pitchFamily="2" charset="0"/>
              </a:rPr>
              <a:t>Entre el 15%y el 97% del personal de salud de todas partes del mundo ha estado expuesto a violencia.</a:t>
            </a:r>
          </a:p>
          <a:p>
            <a:pPr algn="ctr"/>
            <a:endParaRPr lang="en-US" sz="1400" dirty="0">
              <a:latin typeface="Merriweather Light" panose="00000400000000000000" pitchFamily="2" charset="0"/>
            </a:endParaRPr>
          </a:p>
          <a:p>
            <a:pPr algn="ctr"/>
            <a:r>
              <a:rPr lang="x-none" sz="1400">
                <a:latin typeface="Merriweather Light" panose="00000400000000000000" pitchFamily="2" charset="0"/>
              </a:rPr>
              <a:t>(Fuente: CICR, </a:t>
            </a:r>
            <a:r>
              <a:rPr lang="x-none" sz="1400" i="1">
                <a:latin typeface="Merriweather Light" panose="00000400000000000000" pitchFamily="2" charset="0"/>
              </a:rPr>
              <a:t>Gathering Evidence-Based Data on Violence against Health Care</a:t>
            </a:r>
            <a:r>
              <a:rPr lang="x-none" sz="1400" i="0">
                <a:latin typeface="Merriweather Light" panose="00000400000000000000" pitchFamily="2" charset="0"/>
              </a:rPr>
              <a:t>, CICR, Ginebra, 2020.</a:t>
            </a:r>
            <a:r>
              <a:rPr lang="x-none" sz="1400">
                <a:latin typeface="Merriweather Light" panose="00000400000000000000" pitchFamily="2" charset="0"/>
              </a:rPr>
              <a:t>)</a:t>
            </a:r>
          </a:p>
          <a:p>
            <a:pPr algn="ctr"/>
            <a:r>
              <a:rPr lang="x-none">
                <a:latin typeface="Merriweather Light" panose="00000400000000000000" pitchFamily="2" charset="0"/>
              </a:rPr>
              <a:t> </a:t>
            </a:r>
          </a:p>
        </p:txBody>
      </p:sp>
      <p:pic>
        <p:nvPicPr>
          <p:cNvPr id="7" name="Picture 2" descr="D:\Work\ICRC\2023\Projects\4674.01_002\WIP\23_Jan\Training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9" y="267915"/>
            <a:ext cx="892308" cy="8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827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_D03_F05_EN">
  <a:themeElements>
    <a:clrScheme name="Template_D03_F05_EN 1">
      <a:dk1>
        <a:srgbClr val="000000"/>
      </a:dk1>
      <a:lt1>
        <a:srgbClr val="F8F8F8"/>
      </a:lt1>
      <a:dk2>
        <a:srgbClr val="333333"/>
      </a:dk2>
      <a:lt2>
        <a:srgbClr val="1C1C1C"/>
      </a:lt2>
      <a:accent1>
        <a:srgbClr val="008A8C"/>
      </a:accent1>
      <a:accent2>
        <a:srgbClr val="00BFC4"/>
      </a:accent2>
      <a:accent3>
        <a:srgbClr val="FBFBFB"/>
      </a:accent3>
      <a:accent4>
        <a:srgbClr val="000000"/>
      </a:accent4>
      <a:accent5>
        <a:srgbClr val="AAC4C5"/>
      </a:accent5>
      <a:accent6>
        <a:srgbClr val="00ADB1"/>
      </a:accent6>
      <a:hlink>
        <a:srgbClr val="007376"/>
      </a:hlink>
      <a:folHlink>
        <a:srgbClr val="001F20"/>
      </a:folHlink>
    </a:clrScheme>
    <a:fontScheme name="Template_D03_F05_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D03_F05_EN 1">
        <a:dk1>
          <a:srgbClr val="000000"/>
        </a:dk1>
        <a:lt1>
          <a:srgbClr val="F8F8F8"/>
        </a:lt1>
        <a:dk2>
          <a:srgbClr val="333333"/>
        </a:dk2>
        <a:lt2>
          <a:srgbClr val="1C1C1C"/>
        </a:lt2>
        <a:accent1>
          <a:srgbClr val="008A8C"/>
        </a:accent1>
        <a:accent2>
          <a:srgbClr val="00BFC4"/>
        </a:accent2>
        <a:accent3>
          <a:srgbClr val="FBFBFB"/>
        </a:accent3>
        <a:accent4>
          <a:srgbClr val="000000"/>
        </a:accent4>
        <a:accent5>
          <a:srgbClr val="AAC4C5"/>
        </a:accent5>
        <a:accent6>
          <a:srgbClr val="00ADB1"/>
        </a:accent6>
        <a:hlink>
          <a:srgbClr val="007376"/>
        </a:hlink>
        <a:folHlink>
          <a:srgbClr val="001F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B74FCFBEF37BBB4089D2AC364490744A" ma:contentTypeVersion="69" ma:contentTypeDescription="Upload Form" ma:contentTypeScope="" ma:versionID="bf7c50ad6ebee491c6e43dcbc952d30c">
  <xsd:schema xmlns:xsd="http://www.w3.org/2001/XMLSchema" xmlns:xs="http://www.w3.org/2001/XMLSchema" xmlns:p="http://schemas.microsoft.com/office/2006/metadata/properties" xmlns:ns1="http://schemas.microsoft.com/sharepoint/v3" xmlns:ns2="1637fac1-5363-4243-8d5d-94a4d4f060ba" xmlns:ns3="a8a2af44-4b8d-404b-a8bd-4186350a523c" targetNamespace="http://schemas.microsoft.com/office/2006/metadata/properties" ma:root="true" ma:fieldsID="ffbca1b3160b1f61d9c20c9ffb9e5cb1" ns1:_="" ns2:_="" ns3:_="">
    <xsd:import namespace="http://schemas.microsoft.com/sharepoint/v3"/>
    <xsd:import namespace="1637fac1-5363-4243-8d5d-94a4d4f060ba"/>
    <xsd:import namespace="a8a2af44-4b8d-404b-a8bd-4186350a523c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2:ICRCIMP_Topic_H" minOccurs="0"/>
                <xsd:element ref="ns2:hbd50c89fbf1493cbe2fe8ab99523f5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7fac1-5363-4243-8d5d-94a4d4f060ba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2;#No Country|1f55df4f-c103-4303-b974-426a8e7d1d06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3;#Internal|23eb6094-56fc-4ad4-8ae2-cf1575a694f0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1;#Operations Management|8105d8d5-bb50-46de-81af-10caf3180b22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  <xsd:element name="ICRCIMP_Topic_H" ma:index="36" nillable="true" ma:taxonomy="true" ma:internalName="ICRCIMP_Topic_H" ma:taxonomyFieldName="Key_x0020_Issue" ma:displayName="Key Issue" ma:readOnly="false" ma:default="" ma:fieldId="{3c075bcb-7e07-4d9c-acf9-7529be614bbf}" ma:taxonomyMulti="true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  <xsd:element name="hbd50c89fbf1493cbe2fe8ab99523f53" ma:index="38" nillable="true" ma:taxonomy="true" ma:internalName="hbd50c89fbf1493cbe2fe8ab99523f53" ma:taxonomyFieldName="ICRCIMP_KeyIssue" ma:displayName="Key Issue" ma:fieldId="{1bd50c89-fbf1-493c-be2f-e8ab99523f53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[today]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6b19b1ae-aa9c-401b-87dd-19acc1e692f5}" ma:internalName="TaxCatchAll" ma:showField="CatchAllData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6b19b1ae-aa9c-401b-87dd-19acc1e692f5}" ma:internalName="TaxCatchAllLabel" ma:readOnly="true" ma:showField="CatchAllDataLabel" ma:web="1637fac1-5363-4243-8d5d-94a4d4f06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RMIdentifier xmlns="1637fac1-5363-4243-8d5d-94a4d4f060ba" xsi:nil="true"/>
    <ICRCIMP_RMTransfer xmlns="1637fac1-5363-4243-8d5d-94a4d4f060ba">
      <Url xsi:nil="true"/>
      <Description xsi:nil="true"/>
    </ICRCIMP_RMTransfer>
    <ICRCIMP_Keyword_H xmlns="1637fac1-5363-4243-8d5d-94a4d4f060ba">
      <Terms xmlns="http://schemas.microsoft.com/office/infopath/2007/PartnerControls"/>
    </ICRCIMP_Keyword_H>
    <Period_x0020_start xmlns="a8a2af44-4b8d-404b-a8bd-4186350a523c">2022-10-06T22:00:00+00:00</Period_x0020_start>
    <ICRCIMP_DocumentType_H xmlns="1637fac1-5363-4243-8d5d-94a4d4f060ba">
      <Terms xmlns="http://schemas.microsoft.com/office/infopath/2007/PartnerControls"/>
    </ICRCIMP_DocumentType_H>
    <ICRCIMP_IsRecord xmlns="1637fac1-5363-4243-8d5d-94a4d4f060ba">false</ICRCIMP_IsRecord>
    <ICRCIMP_RMUnitInCharge_H xmlns="1637fac1-5363-4243-8d5d-94a4d4f060ba">
      <Terms xmlns="http://schemas.microsoft.com/office/infopath/2007/PartnerControls"/>
    </ICRCIMP_RMUnitInCharge_H>
    <TaxCatchAll xmlns="a8a2af44-4b8d-404b-a8bd-4186350a523c">
      <Value>387</Value>
      <Value>3</Value>
      <Value>2</Value>
      <Value>1</Value>
    </TaxCatchAll>
    <ICRCIMP_Topic_H xmlns="1637fac1-5363-4243-8d5d-94a4d4f060ba">
      <Terms xmlns="http://schemas.microsoft.com/office/infopath/2007/PartnerControls"/>
    </ICRCIMP_Topic_H>
    <IsIntranet xmlns="a8a2af44-4b8d-404b-a8bd-4186350a523c">false</IsIntranet>
    <RatingCount xmlns="http://schemas.microsoft.com/sharepoint/v3" xsi:nil="true"/>
    <ICRCIMP_Country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ICRCIMP_OrganizationalAccronym_H xmlns="1637fac1-5363-4243-8d5d-94a4d4f060ba">
      <Terms xmlns="http://schemas.microsoft.com/office/infopath/2007/PartnerControls"/>
    </ICRCIMP_OrganizationalAccronym_H>
    <ICRCIMP_IsFocus xmlns="1637fac1-5363-4243-8d5d-94a4d4f060ba">false</ICRCIMP_IsFocus>
    <hbd50c89fbf1493cbe2fe8ab99523f53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Care in Danger</TermName>
          <TermId xmlns="http://schemas.microsoft.com/office/infopath/2007/PartnerControls">be474453-95b6-4895-b920-6ea8a1477e34</TermId>
        </TermInfo>
      </Terms>
    </hbd50c89fbf1493cbe2fe8ab99523f53>
    <AverageRating xmlns="http://schemas.microsoft.com/sharepoint/v3" xsi:nil="true"/>
    <ICRCIMP_IHT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CRCIMP_BusinessFunction_H xmlns="1637fac1-5363-4243-8d5d-94a4d4f060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Operations management</TermName>
          <TermId xmlns="http://schemas.microsoft.com/office/infopath/2007/PartnerControls">8105d8d5-bb50-46de-81af-10caf3180b22</TermId>
        </TermInfo>
      </Terms>
    </ICRCIMP_BusinessFunction_H>
    <Period_x0020_end xmlns="a8a2af44-4b8d-404b-a8bd-4186350a523c" xsi:nil="true"/>
    <_dlc_DocId xmlns="a8a2af44-4b8d-404b-a8bd-4186350a523c">TSOPDIR-19-12333</_dlc_DocId>
    <_dlc_DocIdUrl xmlns="a8a2af44-4b8d-404b-a8bd-4186350a523c">
      <Url>https://collab.ext.icrc.org/sites/TS_OP_DIR/_layouts/15/DocIdRedir.aspx?ID=TSOPDIR-19-12333</Url>
      <Description>TSOPDIR-19-12333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482C91-E5BE-4B14-BF5E-251F40B77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37fac1-5363-4243-8d5d-94a4d4f060ba"/>
    <ds:schemaRef ds:uri="a8a2af44-4b8d-404b-a8bd-4186350a5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FF2EF-D926-4278-A771-2F4D03EB9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11EA7-1322-4BFB-9AD1-17E054F34E6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9584720-E687-43F7-9204-8D80988C378D}">
  <ds:schemaRefs>
    <ds:schemaRef ds:uri="http://schemas.microsoft.com/office/2006/metadata/properties"/>
    <ds:schemaRef ds:uri="http://schemas.microsoft.com/office/infopath/2007/PartnerControls"/>
    <ds:schemaRef ds:uri="1637fac1-5363-4243-8d5d-94a4d4f060ba"/>
    <ds:schemaRef ds:uri="a8a2af44-4b8d-404b-a8bd-4186350a523c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4FBA0DC3-6165-4BEC-B797-D98025E4D1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54759</TotalTime>
  <Words>4471</Words>
  <Application>Microsoft Office PowerPoint</Application>
  <PresentationFormat>Widescreen</PresentationFormat>
  <Paragraphs>505</Paragraphs>
  <Slides>73</Slides>
  <Notes>55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HelveticaNeueLTStd-Roman</vt:lpstr>
      <vt:lpstr>Merriweather</vt:lpstr>
      <vt:lpstr>Merriweather Light</vt:lpstr>
      <vt:lpstr>Wingdings</vt:lpstr>
      <vt:lpstr>Wingdings 3</vt:lpstr>
      <vt:lpstr>1_Template_D03_F05_EN</vt:lpstr>
      <vt:lpstr>REDUCIR TENSIONES EN INSTALACIONES DE SALUD </vt:lpstr>
      <vt:lpstr>Módulo 1</vt:lpstr>
      <vt:lpstr>Contenidos</vt:lpstr>
      <vt:lpstr>Normas básicas</vt:lpstr>
      <vt:lpstr>Aprenderá…</vt:lpstr>
      <vt:lpstr>Trabajo en parejas: presentaciones</vt:lpstr>
      <vt:lpstr>Debate general: expectativas</vt:lpstr>
      <vt:lpstr>Asistencia de salud en peligro</vt:lpstr>
      <vt:lpstr>La violencia en instalaciones de salud sucede en todo el mundo</vt:lpstr>
      <vt:lpstr>PowerPoint Presentation</vt:lpstr>
      <vt:lpstr>Factores de riesgo</vt:lpstr>
      <vt:lpstr>Tipos de violencia</vt:lpstr>
      <vt:lpstr>Respuesta a la violencia proactiva</vt:lpstr>
      <vt:lpstr>Respuesta a la violencia reactiva</vt:lpstr>
      <vt:lpstr>Módulo 2</vt:lpstr>
      <vt:lpstr>PowerPoint Presentation</vt:lpstr>
      <vt:lpstr>Violencia en instalaciones de salud</vt:lpstr>
      <vt:lpstr>Trabajo en parejas: experiencias personales</vt:lpstr>
      <vt:lpstr>¿Qué es la violencia en el lugar de trabajo?</vt:lpstr>
      <vt:lpstr>La violencia afecta a cada persona de manera diferente</vt:lpstr>
      <vt:lpstr>Reacciones físicas a la violencia</vt:lpstr>
      <vt:lpstr>¿Por qué las tensiones se convierten en violencia?</vt:lpstr>
      <vt:lpstr>Debate grupal: pensamientos y sentimientos personales</vt:lpstr>
      <vt:lpstr>Sus responsabilidades</vt:lpstr>
      <vt:lpstr>Sus derechos</vt:lpstr>
      <vt:lpstr>MÓDULO 3</vt:lpstr>
      <vt:lpstr>PowerPoint Presentation</vt:lpstr>
      <vt:lpstr>Debate general  Repasemos: ¿por qué las tensiones se convierten en violencia?</vt:lpstr>
      <vt:lpstr>¿Qué desencadena la frustración y la ira en pacientes y cuidadores?</vt:lpstr>
      <vt:lpstr>Sobrellevar situaciones tensas con tranquilidad, un comportamiento controlado y técnicas de reducción de tensiones debe convertirse en hábito.</vt:lpstr>
      <vt:lpstr>¿Qué cree que ha sucedido en este caso?</vt:lpstr>
      <vt:lpstr>Estudio de caso 1</vt:lpstr>
      <vt:lpstr>Debate grupal</vt:lpstr>
      <vt:lpstr>Prestar atención a las señales de alerta</vt:lpstr>
      <vt:lpstr>Prestar atención a las señales de alerta</vt:lpstr>
      <vt:lpstr>Prestar atención a las señales de alerta</vt:lpstr>
      <vt:lpstr>Ser respetuosos en todo momento</vt:lpstr>
      <vt:lpstr>Escuchar activamente</vt:lpstr>
      <vt:lpstr>Demostrar interés y verificar la comprensión</vt:lpstr>
      <vt:lpstr>Dar opciones</vt:lpstr>
      <vt:lpstr>Evitar la jerga</vt:lpstr>
      <vt:lpstr>Prestar atención al lenguaje corporal </vt:lpstr>
      <vt:lpstr>Evaluar constantemente la situación</vt:lpstr>
      <vt:lpstr>Consejos adicionales</vt:lpstr>
      <vt:lpstr>Consejos adicionales</vt:lpstr>
      <vt:lpstr>Volvamos a la situación del Sr. X y la Sra. Y en la sala de emergencias...</vt:lpstr>
      <vt:lpstr>PowerPoint Presentation</vt:lpstr>
      <vt:lpstr>Estudio de caso 2</vt:lpstr>
      <vt:lpstr>PowerPoint Presentation</vt:lpstr>
      <vt:lpstr>PowerPoint Presentation</vt:lpstr>
      <vt:lpstr>PowerPoint Presentation</vt:lpstr>
      <vt:lpstr>Póngase en el lugar del otro</vt:lpstr>
      <vt:lpstr>Comportamientos sencillos para una mejor comunicación</vt:lpstr>
      <vt:lpstr>Escuchar                      Ofrecer</vt:lpstr>
      <vt:lpstr>Esperar</vt:lpstr>
      <vt:lpstr>Observar        Inclinar la         cabeza</vt:lpstr>
      <vt:lpstr>Asentir    Expresar</vt:lpstr>
      <vt:lpstr>Trabajo en parejas: juegos de roles</vt:lpstr>
      <vt:lpstr>Situación 1</vt:lpstr>
      <vt:lpstr>Situación 2</vt:lpstr>
      <vt:lpstr>Situación 3</vt:lpstr>
      <vt:lpstr>Situación 4</vt:lpstr>
      <vt:lpstr>Situación 5</vt:lpstr>
      <vt:lpstr>PowerPoint Presentation</vt:lpstr>
      <vt:lpstr>PowerPoint Presentation</vt:lpstr>
      <vt:lpstr>Debate general: recapitulación</vt:lpstr>
      <vt:lpstr>Debate general: dificultades</vt:lpstr>
      <vt:lpstr>Puesta en práctica de las técnicas para  seguir aprendiendo</vt:lpstr>
      <vt:lpstr>Transmita sus técnicas</vt:lpstr>
      <vt:lpstr>PowerPoint Presentation</vt:lpstr>
      <vt:lpstr>Conceptos esenciales</vt:lpstr>
      <vt:lpstr>Y por último...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de-escalation training - slides</dc:title>
  <dc:creator>Khan Mirwais</dc:creator>
  <cp:lastModifiedBy>Anne-Rose Weingarten</cp:lastModifiedBy>
  <cp:revision>268</cp:revision>
  <dcterms:created xsi:type="dcterms:W3CDTF">2018-01-20T06:43:39Z</dcterms:created>
  <dcterms:modified xsi:type="dcterms:W3CDTF">2023-08-03T13:05:20Z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0x010100F306B2604BE44180B8B82333BE64DF4E005A5CBB6C53404A16AAEA5338BA52399900B74FCFBEF37BBB4089D2AC364490744A</vt:lpwstr>
  </property>
  <property fmtid="{D5CDD505-2E9C-101B-9397-08002B2CF9AE}" pid="3" name="ICRCIMP_RMUnitInCharge">
    <vt:lpwstr/>
  </property>
  <property fmtid="{D5CDD505-2E9C-101B-9397-08002B2CF9AE}" pid="4" name="ICRCIMP_ManageAccess">
    <vt:bool>false</vt:bool>
  </property>
  <property fmtid="{D5CDD505-2E9C-101B-9397-08002B2CF9AE}" pid="5" name="ICRCIMP_IHT">
    <vt:lpwstr>3;#Internal|23eb6094-56fc-4ad4-8ae2-cf1575a694f0</vt:lpwstr>
  </property>
  <property fmtid="{D5CDD505-2E9C-101B-9397-08002B2CF9AE}" pid="6" name="ICRCIMP_Country">
    <vt:lpwstr>2;#No Country|1f55df4f-c103-4303-b974-426a8e7d1d06</vt:lpwstr>
  </property>
  <property fmtid="{D5CDD505-2E9C-101B-9397-08002B2CF9AE}" pid="7" name="ICRCIMP_OrganizationalAccronym">
    <vt:lpwstr/>
  </property>
  <property fmtid="{D5CDD505-2E9C-101B-9397-08002B2CF9AE}" pid="8" name="ICRCIMP_DocumentType">
    <vt:lpwstr/>
  </property>
  <property fmtid="{D5CDD505-2E9C-101B-9397-08002B2CF9AE}" pid="9" name="Key Issue">
    <vt:lpwstr/>
  </property>
  <property fmtid="{D5CDD505-2E9C-101B-9397-08002B2CF9AE}" pid="10" name="ICRCIMP_BusinessFunction">
    <vt:lpwstr>1;#Operations management|8105d8d5-bb50-46de-81af-10caf3180b22</vt:lpwstr>
  </property>
  <property fmtid="{D5CDD505-2E9C-101B-9397-08002B2CF9AE}" pid="11" name="ICRCIMP_Keyword">
    <vt:lpwstr/>
  </property>
  <property fmtid="{D5CDD505-2E9C-101B-9397-08002B2CF9AE}" pid="12" name="ICRCIMP_KeyIssue">
    <vt:lpwstr>387;#Health Care in Danger|be474453-95b6-4895-b920-6ea8a1477e34</vt:lpwstr>
  </property>
  <property fmtid="{D5CDD505-2E9C-101B-9397-08002B2CF9AE}" pid="13" name="_dlc_DocIdItemGuid">
    <vt:lpwstr>bf4daf91-ed90-4ef7-ae71-fc56ea62ebc4</vt:lpwstr>
  </property>
</Properties>
</file>