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80"/>
  </p:notesMasterIdLst>
  <p:sldIdLst>
    <p:sldId id="332" r:id="rId7"/>
    <p:sldId id="351" r:id="rId8"/>
    <p:sldId id="2267" r:id="rId9"/>
    <p:sldId id="2310" r:id="rId10"/>
    <p:sldId id="2314" r:id="rId11"/>
    <p:sldId id="2321" r:id="rId12"/>
    <p:sldId id="2350" r:id="rId13"/>
    <p:sldId id="343" r:id="rId14"/>
    <p:sldId id="2316" r:id="rId15"/>
    <p:sldId id="2343" r:id="rId16"/>
    <p:sldId id="2300" r:id="rId17"/>
    <p:sldId id="357" r:id="rId18"/>
    <p:sldId id="2352" r:id="rId19"/>
    <p:sldId id="2353" r:id="rId20"/>
    <p:sldId id="352" r:id="rId21"/>
    <p:sldId id="2288" r:id="rId22"/>
    <p:sldId id="373" r:id="rId23"/>
    <p:sldId id="2325" r:id="rId24"/>
    <p:sldId id="2332" r:id="rId25"/>
    <p:sldId id="363" r:id="rId26"/>
    <p:sldId id="364" r:id="rId27"/>
    <p:sldId id="2290" r:id="rId28"/>
    <p:sldId id="375" r:id="rId29"/>
    <p:sldId id="374" r:id="rId30"/>
    <p:sldId id="2329" r:id="rId31"/>
    <p:sldId id="381" r:id="rId32"/>
    <p:sldId id="2292" r:id="rId33"/>
    <p:sldId id="358" r:id="rId34"/>
    <p:sldId id="376" r:id="rId35"/>
    <p:sldId id="2312" r:id="rId36"/>
    <p:sldId id="2339" r:id="rId37"/>
    <p:sldId id="378" r:id="rId38"/>
    <p:sldId id="379" r:id="rId39"/>
    <p:sldId id="2275" r:id="rId40"/>
    <p:sldId id="2345" r:id="rId41"/>
    <p:sldId id="2346" r:id="rId42"/>
    <p:sldId id="2276" r:id="rId43"/>
    <p:sldId id="2277" r:id="rId44"/>
    <p:sldId id="2278" r:id="rId45"/>
    <p:sldId id="2280" r:id="rId46"/>
    <p:sldId id="2279" r:id="rId47"/>
    <p:sldId id="2281" r:id="rId48"/>
    <p:sldId id="2282" r:id="rId49"/>
    <p:sldId id="2348" r:id="rId50"/>
    <p:sldId id="2347" r:id="rId51"/>
    <p:sldId id="2335" r:id="rId52"/>
    <p:sldId id="368" r:id="rId53"/>
    <p:sldId id="2336" r:id="rId54"/>
    <p:sldId id="2294" r:id="rId55"/>
    <p:sldId id="354" r:id="rId56"/>
    <p:sldId id="2337" r:id="rId57"/>
    <p:sldId id="390" r:id="rId58"/>
    <p:sldId id="2340" r:id="rId59"/>
    <p:sldId id="384" r:id="rId60"/>
    <p:sldId id="2341" r:id="rId61"/>
    <p:sldId id="2342" r:id="rId62"/>
    <p:sldId id="388" r:id="rId63"/>
    <p:sldId id="2308" r:id="rId64"/>
    <p:sldId id="2296" r:id="rId65"/>
    <p:sldId id="2330" r:id="rId66"/>
    <p:sldId id="2297" r:id="rId67"/>
    <p:sldId id="2331" r:id="rId68"/>
    <p:sldId id="2349" r:id="rId69"/>
    <p:sldId id="356" r:id="rId70"/>
    <p:sldId id="2295" r:id="rId71"/>
    <p:sldId id="2261" r:id="rId72"/>
    <p:sldId id="2262" r:id="rId73"/>
    <p:sldId id="2299" r:id="rId74"/>
    <p:sldId id="2301" r:id="rId75"/>
    <p:sldId id="2344" r:id="rId76"/>
    <p:sldId id="2302" r:id="rId77"/>
    <p:sldId id="2338" r:id="rId78"/>
    <p:sldId id="287" r:id="rId7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585E58-8869-F799-7736-B7A7DD56811A}" name="Ana Elisa Barbar" initials="AEB" userId="S::abarbar@icrc.org::89e4304d-1831-40fd-b2c7-c9c96623b84f" providerId="AD"/>
  <p188:author id="{3CB1089B-5E9C-24D7-D23B-2A6D063DE45D}" name="Heather Thompson" initials="HT" userId="81845fb9a2a727d1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iej Polkowski" initials="MP" lastIdx="34" clrIdx="0">
    <p:extLst>
      <p:ext uri="{19B8F6BF-5375-455C-9EA6-DF929625EA0E}">
        <p15:presenceInfo xmlns:p15="http://schemas.microsoft.com/office/powerpoint/2012/main" userId="S::mpolkowski@icrc.org::c33eb2f6-1102-4ca9-9b66-ab9427e30395" providerId="AD"/>
      </p:ext>
    </p:extLst>
  </p:cmAuthor>
  <p:cmAuthor id="2" name="Jessica Yohana Ramirez Mendoza" initials="JYRM" lastIdx="56" clrIdx="1">
    <p:extLst>
      <p:ext uri="{19B8F6BF-5375-455C-9EA6-DF929625EA0E}">
        <p15:presenceInfo xmlns:p15="http://schemas.microsoft.com/office/powerpoint/2012/main" userId="S::jramirezmendoza@icrc.org::6d741fc1-2147-43df-a1c9-4759354573d9" providerId="AD"/>
      </p:ext>
    </p:extLst>
  </p:cmAuthor>
  <p:cmAuthor id="3" name="John Bromley" initials="JB" lastIdx="23" clrIdx="2">
    <p:extLst>
      <p:ext uri="{19B8F6BF-5375-455C-9EA6-DF929625EA0E}">
        <p15:presenceInfo xmlns:p15="http://schemas.microsoft.com/office/powerpoint/2012/main" userId="S::john.bromley@thensmc.com::8b763977-b3ea-4b7b-8bdd-a3ee447f2042" providerId="AD"/>
      </p:ext>
    </p:extLst>
  </p:cmAuthor>
  <p:cmAuthor id="4" name="Ana Elisa Barbar" initials="AEB" lastIdx="1" clrIdx="3">
    <p:extLst>
      <p:ext uri="{19B8F6BF-5375-455C-9EA6-DF929625EA0E}">
        <p15:presenceInfo xmlns:p15="http://schemas.microsoft.com/office/powerpoint/2012/main" userId="S::abarbar@icrc.org::89e4304d-1831-40fd-b2c7-c9c96623b8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7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95423" autoAdjust="0"/>
  </p:normalViewPr>
  <p:slideViewPr>
    <p:cSldViewPr snapToGrid="0">
      <p:cViewPr varScale="1">
        <p:scale>
          <a:sx n="58" d="100"/>
          <a:sy n="58" d="100"/>
        </p:scale>
        <p:origin x="1132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20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customXml" Target="../customXml/item5.xml"/><Relationship Id="rId61" Type="http://schemas.openxmlformats.org/officeDocument/2006/relationships/slide" Target="slides/slide55.xml"/><Relationship Id="rId82" Type="http://schemas.openxmlformats.org/officeDocument/2006/relationships/presProps" Target="presProps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commentAuthors" Target="commentAuthors.xml"/><Relationship Id="rId86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5712B-19A1-49C6-B5E6-2D58571AE24F}" type="datetimeFigureOut">
              <a:rPr lang="fr-CH" smtClean="0"/>
              <a:t>03.08.2023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188F-712A-487B-894B-5985A42E94F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742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6168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246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0218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4197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6146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2587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84793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39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4915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171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243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56156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0718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3378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05691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5165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4695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7653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4313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1323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6321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409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0818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5267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98860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58739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6066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88377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16254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8026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1523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16448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46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4826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45749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7779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446093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49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68086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52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98147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53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41529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54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07392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56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70163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59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42039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60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40508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61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6486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5285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62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87996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63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22924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65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83257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66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80236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67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41546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68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3063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4052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044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1702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27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5885" y="-26988"/>
            <a:ext cx="10416116" cy="1470026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5884" y="1844675"/>
            <a:ext cx="10320867" cy="1296988"/>
          </a:xfrm>
        </p:spPr>
        <p:txBody>
          <a:bodyPr/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4E8E54-F94F-0A78-16BF-27031FD92588}"/>
              </a:ext>
            </a:extLst>
          </p:cNvPr>
          <p:cNvSpPr/>
          <p:nvPr userDrawn="1"/>
        </p:nvSpPr>
        <p:spPr>
          <a:xfrm>
            <a:off x="0" y="0"/>
            <a:ext cx="504000" cy="6858000"/>
          </a:xfrm>
          <a:prstGeom prst="rect">
            <a:avLst/>
          </a:prstGeom>
          <a:solidFill>
            <a:srgbClr val="00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3814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6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34" y="125413"/>
            <a:ext cx="2427817" cy="6000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5885" y="125413"/>
            <a:ext cx="7080249" cy="6000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56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75884" y="125413"/>
            <a:ext cx="9711267" cy="600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78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F3D213-5001-5141-B0FB-2D1356C0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5F17-E519-45AE-962A-CB18FAA8A9D8}" type="datetime1">
              <a:rPr lang="en-GB" smtClean="0"/>
              <a:t>03/08/2023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FB8BE10-9398-7D4B-B3FD-7CCC6111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A851FAB-AD73-B74B-AEC8-40414D5B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E6B-2CC9-4B96-872A-5201236EC1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E0EB1A6-E04D-874E-B375-4103C1F3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766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8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14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5885" y="1600201"/>
            <a:ext cx="47540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3118" y="1600201"/>
            <a:ext cx="47540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9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07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0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07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11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5884" y="125413"/>
            <a:ext cx="97112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5884" y="1600201"/>
            <a:ext cx="97112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Graphique 7">
            <a:extLst>
              <a:ext uri="{FF2B5EF4-FFF2-40B4-BE49-F238E27FC236}">
                <a16:creationId xmlns:a16="http://schemas.microsoft.com/office/drawing/2014/main" id="{1E6B102E-EA7C-1A88-BFE0-65901C442BD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4302" y="6041152"/>
            <a:ext cx="501492" cy="5937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41F218-95AE-E1D8-D14F-7B125707D7EB}"/>
              </a:ext>
            </a:extLst>
          </p:cNvPr>
          <p:cNvSpPr/>
          <p:nvPr userDrawn="1"/>
        </p:nvSpPr>
        <p:spPr>
          <a:xfrm>
            <a:off x="0" y="0"/>
            <a:ext cx="504000" cy="6858000"/>
          </a:xfrm>
          <a:prstGeom prst="rect">
            <a:avLst/>
          </a:prstGeom>
          <a:solidFill>
            <a:srgbClr val="00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7531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90A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801688" indent="-2794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3" pitchFamily="18" charset="2"/>
        <a:buChar char=""/>
        <a:defRPr sz="2500">
          <a:solidFill>
            <a:schemeClr val="bg2"/>
          </a:solidFill>
          <a:latin typeface="+mn-lt"/>
          <a:cs typeface="+mn-cs"/>
        </a:defRPr>
      </a:lvl2pPr>
      <a:lvl3pPr marL="120967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bg2"/>
          </a:solidFill>
          <a:latin typeface="+mn-lt"/>
          <a:cs typeface="+mn-cs"/>
        </a:defRPr>
      </a:lvl3pPr>
      <a:lvl4pPr marL="16176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52QtqdLidI?feature=oembed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s.emap.com/wp-content/uploads/sites/3/2016/07/270716_De-escalating-anger-a-new-model-for-practice.pd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1D14-08EE-0045-8F2D-B821331B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099" y="4736193"/>
            <a:ext cx="6885542" cy="3764020"/>
          </a:xfrm>
        </p:spPr>
        <p:txBody>
          <a:bodyPr/>
          <a:lstStyle/>
          <a:p>
            <a:pPr algn="ctr"/>
            <a:r>
              <a:rPr lang="pt-BR" sz="3200"/>
              <a:t>Atenuação da violência na assistência à saúde</a:t>
            </a:r>
            <a:br>
              <a:rPr lang="pt-BR"/>
            </a:br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BB9BA-5C31-4186-A991-CD4F843B1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42" y="545955"/>
            <a:ext cx="5324856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إنها مسألة حياة أو موت">
            <a:hlinkClick r:id="" action="ppaction://media"/>
            <a:extLst>
              <a:ext uri="{FF2B5EF4-FFF2-40B4-BE49-F238E27FC236}">
                <a16:creationId xmlns:a16="http://schemas.microsoft.com/office/drawing/2014/main" id="{A3E02C70-0998-8E16-B2CA-9F39AE30B10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 rotWithShape="1">
          <a:blip r:embed="rId4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27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6A44-F006-889C-4820-1900DF0C5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99" y="490445"/>
            <a:ext cx="9711267" cy="1143000"/>
          </a:xfrm>
        </p:spPr>
        <p:txBody>
          <a:bodyPr/>
          <a:lstStyle/>
          <a:p>
            <a:r>
              <a:rPr lang="pt-BR" sz="3600" b="1"/>
              <a:t>Fatores de risco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ED224-8860-4548-E1F5-3A1FDAEAE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344" y="1563820"/>
            <a:ext cx="9711267" cy="4525963"/>
          </a:xfrm>
        </p:spPr>
        <p:txBody>
          <a:bodyPr/>
          <a:lstStyle/>
          <a:p>
            <a:r>
              <a:rPr lang="pt-BR" sz="2400" dirty="0">
                <a:latin typeface="Merriweather Light" panose="00000400000000000000" pitchFamily="2" charset="0"/>
              </a:rPr>
              <a:t>Pessoal insuficiente ou pessoal que trabalha sozinho</a:t>
            </a:r>
          </a:p>
          <a:p>
            <a:r>
              <a:rPr lang="pt-BR" sz="2400" dirty="0">
                <a:latin typeface="Merriweather Light" panose="00000400000000000000" pitchFamily="2" charset="0"/>
              </a:rPr>
              <a:t>Transporte de pacientes em veículos</a:t>
            </a:r>
          </a:p>
          <a:p>
            <a:r>
              <a:rPr lang="pt-BR" sz="2400" dirty="0">
                <a:latin typeface="Merriweather Light" panose="00000400000000000000" pitchFamily="2" charset="0"/>
              </a:rPr>
              <a:t>Períodos de espera longos</a:t>
            </a:r>
          </a:p>
          <a:p>
            <a:r>
              <a:rPr lang="pt-BR" sz="2400" dirty="0">
                <a:latin typeface="Merriweather Light" panose="00000400000000000000" pitchFamily="2" charset="0"/>
              </a:rPr>
              <a:t>Superlotação</a:t>
            </a:r>
          </a:p>
          <a:p>
            <a:r>
              <a:rPr lang="pt-BR" sz="2400" dirty="0">
                <a:latin typeface="Merriweather Light" panose="00000400000000000000" pitchFamily="2" charset="0"/>
              </a:rPr>
              <a:t>Iluminação insuficiente</a:t>
            </a:r>
          </a:p>
          <a:p>
            <a:r>
              <a:rPr lang="pt-BR" sz="2400" dirty="0">
                <a:latin typeface="Merriweather Light" panose="00000400000000000000" pitchFamily="2" charset="0"/>
              </a:rPr>
              <a:t>Políticas de segurança inadequadas</a:t>
            </a:r>
          </a:p>
          <a:p>
            <a:r>
              <a:rPr lang="pt-BR" sz="2400" dirty="0">
                <a:latin typeface="Merriweather Light" panose="00000400000000000000" pitchFamily="2" charset="0"/>
              </a:rPr>
              <a:t>Movimentação irrestrita do público</a:t>
            </a:r>
          </a:p>
          <a:p>
            <a:r>
              <a:rPr lang="pt-BR" sz="2400" dirty="0">
                <a:latin typeface="Merriweather Light" panose="00000400000000000000" pitchFamily="2" charset="0"/>
              </a:rPr>
              <a:t>Abuso de substâncias e condições de saúde mental</a:t>
            </a:r>
          </a:p>
          <a:p>
            <a:r>
              <a:rPr lang="pt-BR" sz="2400" dirty="0">
                <a:solidFill>
                  <a:srgbClr val="FF0000"/>
                </a:solidFill>
                <a:latin typeface="Merriweather Light" panose="00000400000000000000" pitchFamily="2" charset="0"/>
              </a:rPr>
              <a:t>Falta de treinamento de pessoal e de políticas para prevenir e lidar com situações violentas</a:t>
            </a:r>
          </a:p>
          <a:p>
            <a:endParaRPr lang="en-GB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6F0D4591-9CCC-5367-0337-E122636C8BDA}"/>
              </a:ext>
            </a:extLst>
          </p:cNvPr>
          <p:cNvSpPr/>
          <p:nvPr/>
        </p:nvSpPr>
        <p:spPr>
          <a:xfrm rot="5238458">
            <a:off x="10781661" y="5159191"/>
            <a:ext cx="489857" cy="620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15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FE8E-0645-4FF4-96F1-69652F9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596" y="469325"/>
            <a:ext cx="9950470" cy="1143000"/>
          </a:xfrm>
        </p:spPr>
        <p:txBody>
          <a:bodyPr/>
          <a:lstStyle/>
          <a:p>
            <a:r>
              <a:rPr lang="pt-BR" sz="3600" b="1" dirty="0"/>
              <a:t>Tipos de violência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5099-CD5E-3CFF-F131-7D551EB1D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8AFF8-BED3-9C96-51EB-54DE2E1A42A3}"/>
              </a:ext>
            </a:extLst>
          </p:cNvPr>
          <p:cNvSpPr txBox="1"/>
          <p:nvPr/>
        </p:nvSpPr>
        <p:spPr>
          <a:xfrm>
            <a:off x="937550" y="1794795"/>
            <a:ext cx="515845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300" b="1" dirty="0">
                <a:latin typeface="Merriweather Light" panose="00000400000000000000" pitchFamily="2" charset="0"/>
              </a:rPr>
              <a:t>Violência proativa</a:t>
            </a:r>
          </a:p>
          <a:p>
            <a:r>
              <a:rPr lang="pt-BR" sz="2300" dirty="0">
                <a:latin typeface="Merriweather Light" panose="00000400000000000000" pitchFamily="2" charset="0"/>
              </a:rPr>
              <a:t>Violência deliberada e planejada, como: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>
                <a:latin typeface="Merriweather Light" panose="00000400000000000000" pitchFamily="2" charset="0"/>
              </a:rPr>
              <a:t>bombardear ambulâncias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>
                <a:latin typeface="Merriweather Light" panose="00000400000000000000" pitchFamily="2" charset="0"/>
              </a:rPr>
              <a:t>incendiar centros de saúde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>
                <a:latin typeface="Merriweather Light" panose="00000400000000000000" pitchFamily="2" charset="0"/>
              </a:rPr>
              <a:t>matar funcionários em um ataque planejado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>
                <a:latin typeface="Merriweather Light" panose="00000400000000000000" pitchFamily="2" charset="0"/>
              </a:rPr>
              <a:t>prender pacientes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E2979-DFF8-562B-E10D-0138EC40B5EC}"/>
              </a:ext>
            </a:extLst>
          </p:cNvPr>
          <p:cNvSpPr txBox="1"/>
          <p:nvPr/>
        </p:nvSpPr>
        <p:spPr>
          <a:xfrm>
            <a:off x="6191077" y="1794795"/>
            <a:ext cx="52748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300" b="1" dirty="0">
                <a:latin typeface="Merriweather Light" panose="00000400000000000000" pitchFamily="2" charset="0"/>
              </a:rPr>
              <a:t>Violência reativa</a:t>
            </a:r>
          </a:p>
          <a:p>
            <a:r>
              <a:rPr lang="pt-BR" sz="2300" dirty="0">
                <a:latin typeface="Merriweather Light" panose="00000400000000000000" pitchFamily="2" charset="0"/>
              </a:rPr>
              <a:t>Comportamentos agressivos que ocorrem quando uma pessoa está com raiva ou tomada por outra emoção, tais como: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>
                <a:latin typeface="Merriweather Light" panose="00000400000000000000" pitchFamily="2" charset="0"/>
              </a:rPr>
              <a:t>ameaçar funcionários depois de receber más notícias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>
                <a:latin typeface="Merriweather Light" panose="00000400000000000000" pitchFamily="2" charset="0"/>
              </a:rPr>
              <a:t>xingar funcionários quando um determinado serviço não estiver disponível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>
                <a:latin typeface="Merriweather Light" panose="00000400000000000000" pitchFamily="2" charset="0"/>
              </a:rPr>
              <a:t>tentar atacar alguém por causa de um mal-entendido ou desacordo</a:t>
            </a:r>
          </a:p>
        </p:txBody>
      </p:sp>
      <p:pic>
        <p:nvPicPr>
          <p:cNvPr id="9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77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FE8E-0645-4FF4-96F1-69652F9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75" y="519905"/>
            <a:ext cx="9950470" cy="1143000"/>
          </a:xfrm>
        </p:spPr>
        <p:txBody>
          <a:bodyPr/>
          <a:lstStyle/>
          <a:p>
            <a:r>
              <a:rPr lang="pt-BR" sz="3200" b="1"/>
              <a:t>Como reagir à violência proativa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5099-CD5E-3CFF-F131-7D551EB1D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8AFF8-BED3-9C96-51EB-54DE2E1A42A3}"/>
              </a:ext>
            </a:extLst>
          </p:cNvPr>
          <p:cNvSpPr txBox="1"/>
          <p:nvPr/>
        </p:nvSpPr>
        <p:spPr>
          <a:xfrm>
            <a:off x="6096000" y="2197893"/>
            <a:ext cx="59969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latin typeface="Merriweather Light" panose="00000400000000000000" pitchFamily="2" charset="0"/>
              </a:rPr>
              <a:t>Tomar medidas de segurança. </a:t>
            </a:r>
          </a:p>
          <a:p>
            <a:endParaRPr lang="en-US" sz="2000" dirty="0"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r>
              <a:rPr lang="pt-BR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Reduzir a exposição e mitigar as possíveis consequências: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Fugir do local, se possível.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Acionar os protocolos de segurança.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Proteger-se do perigo.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Conduzir outras pessoas a um lugar seguro. </a:t>
            </a:r>
          </a:p>
          <a:p>
            <a:endParaRPr lang="en-US" sz="2400" dirty="0">
              <a:latin typeface="Merriweather Light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F5D47-7637-42C4-ACBA-37D6FBD8C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0" y="1600201"/>
            <a:ext cx="5171350" cy="4320932"/>
          </a:xfrm>
          <a:prstGeom prst="rect">
            <a:avLst/>
          </a:prstGeom>
        </p:spPr>
      </p:pic>
      <p:pic>
        <p:nvPicPr>
          <p:cNvPr id="8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8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5099-CD5E-3CFF-F131-7D551EB1D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8B80B8-1EF3-4923-881C-13262951AD8A}"/>
              </a:ext>
            </a:extLst>
          </p:cNvPr>
          <p:cNvSpPr txBox="1">
            <a:spLocks/>
          </p:cNvSpPr>
          <p:nvPr/>
        </p:nvSpPr>
        <p:spPr bwMode="auto">
          <a:xfrm>
            <a:off x="6130502" y="2607921"/>
            <a:ext cx="5224431" cy="404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bg2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sz="2400" b="1" kern="0" dirty="0"/>
          </a:p>
          <a:p>
            <a:pPr marL="0" indent="0">
              <a:buFontTx/>
              <a:buNone/>
            </a:pPr>
            <a:r>
              <a:rPr lang="pt-BR" sz="1800" i="1">
                <a:solidFill>
                  <a:schemeClr val="tx1"/>
                </a:solidFill>
                <a:latin typeface="Merriweather Light" panose="00000400000000000000" pitchFamily="2" charset="0"/>
              </a:rPr>
              <a:t>As técnicas de atenuação só devem ser usadas quando não houver armas presentes. Se a situação envolver armas, acione os protocolos de segurança e minimize possíveis danos.</a:t>
            </a:r>
          </a:p>
          <a:p>
            <a:pPr marL="0" indent="0">
              <a:buFontTx/>
              <a:buNone/>
            </a:pPr>
            <a:endParaRPr lang="en-GB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C3B06-6153-4365-80FE-48B4EBDE29B6}"/>
              </a:ext>
            </a:extLst>
          </p:cNvPr>
          <p:cNvSpPr txBox="1"/>
          <p:nvPr/>
        </p:nvSpPr>
        <p:spPr>
          <a:xfrm>
            <a:off x="5609454" y="2598003"/>
            <a:ext cx="587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latin typeface="Merriweather Light" panose="00000400000000000000" pitchFamily="2" charset="0"/>
              </a:rPr>
              <a:t>Usar técnicas de atenuação </a:t>
            </a:r>
            <a:br>
              <a:rPr lang="pt-BR" sz="2400">
                <a:latin typeface="Merriweather Light" panose="00000400000000000000" pitchFamily="2" charset="0"/>
              </a:rPr>
            </a:br>
            <a:endParaRPr lang="pt-BR" sz="2400">
              <a:latin typeface="Merriweather Light" panose="000004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216B72-1414-4480-88F1-95409B8CD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38" y="3296981"/>
            <a:ext cx="563864" cy="56386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67BB76B-2385-4B09-ADB1-57A75BF0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75" y="519905"/>
            <a:ext cx="9950470" cy="1143000"/>
          </a:xfrm>
        </p:spPr>
        <p:txBody>
          <a:bodyPr/>
          <a:lstStyle/>
          <a:p>
            <a:r>
              <a:rPr lang="pt-BR" sz="3200" b="1"/>
              <a:t>Como reagir à violência reativa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29AA7-3ED0-4306-A84E-464B211CE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9" y="1662905"/>
            <a:ext cx="3917095" cy="3997860"/>
          </a:xfrm>
          <a:prstGeom prst="rect">
            <a:avLst/>
          </a:prstGeom>
        </p:spPr>
      </p:pic>
      <p:pic>
        <p:nvPicPr>
          <p:cNvPr id="9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45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829A17-DE6A-447C-96ED-86AB13C6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126" y="4428935"/>
            <a:ext cx="9252157" cy="1362075"/>
          </a:xfrm>
        </p:spPr>
        <p:txBody>
          <a:bodyPr/>
          <a:lstStyle/>
          <a:p>
            <a:r>
              <a:rPr lang="pt-BR"/>
              <a:t>Módulo 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02C5BA-71C0-4C0A-8612-C59E7465C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4125" y="3248237"/>
            <a:ext cx="9252158" cy="1500187"/>
          </a:xfrm>
        </p:spPr>
        <p:txBody>
          <a:bodyPr/>
          <a:lstStyle/>
          <a:p>
            <a:r>
              <a:rPr lang="pt-BR" sz="3200" b="1">
                <a:latin typeface="Merriweather Light" panose="00000400000000000000" pitchFamily="2" charset="0"/>
              </a:rPr>
              <a:t>Entender a violência na assistência à saúde: causas e consequências</a:t>
            </a:r>
          </a:p>
          <a:p>
            <a:endParaRPr lang="en-GB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CA9464B-2BF0-410C-83A0-7B9990CC3621}"/>
              </a:ext>
            </a:extLst>
          </p:cNvPr>
          <p:cNvSpPr txBox="1">
            <a:spLocks/>
          </p:cNvSpPr>
          <p:nvPr/>
        </p:nvSpPr>
        <p:spPr bwMode="auto">
          <a:xfrm>
            <a:off x="1754611" y="482283"/>
            <a:ext cx="97112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b="1"/>
              <a:t>Conteúdos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85D6F5-707C-4149-A36B-2AF686605D5E}"/>
              </a:ext>
            </a:extLst>
          </p:cNvPr>
          <p:cNvSpPr txBox="1">
            <a:spLocks/>
          </p:cNvSpPr>
          <p:nvPr/>
        </p:nvSpPr>
        <p:spPr bwMode="auto">
          <a:xfrm>
            <a:off x="1665394" y="1849754"/>
            <a:ext cx="97112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bg2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kern="0" dirty="0"/>
          </a:p>
          <a:p>
            <a:pPr>
              <a:spcAft>
                <a:spcPts val="600"/>
              </a:spcAft>
            </a:pPr>
            <a:r>
              <a:rPr lang="pt-BR" sz="2400">
                <a:latin typeface="Merriweather Light" panose="00000400000000000000" pitchFamily="2" charset="0"/>
              </a:rPr>
              <a:t>Violência na assistência à saúde</a:t>
            </a:r>
          </a:p>
          <a:p>
            <a:pPr>
              <a:spcAft>
                <a:spcPts val="600"/>
              </a:spcAft>
            </a:pPr>
            <a:r>
              <a:rPr lang="pt-BR" sz="2400">
                <a:latin typeface="Merriweather Light" panose="00000400000000000000" pitchFamily="2" charset="0"/>
              </a:rPr>
              <a:t>Causas e consequências da violência no local de trabalho</a:t>
            </a:r>
          </a:p>
          <a:p>
            <a:pPr>
              <a:spcAft>
                <a:spcPts val="600"/>
              </a:spcAft>
            </a:pPr>
            <a:r>
              <a:rPr lang="pt-BR" sz="2400">
                <a:latin typeface="Merriweather Light" panose="00000400000000000000" pitchFamily="2" charset="0"/>
              </a:rPr>
              <a:t>Seus direitos e responsabilidades</a:t>
            </a:r>
          </a:p>
        </p:txBody>
      </p:sp>
      <p:pic>
        <p:nvPicPr>
          <p:cNvPr id="8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7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4719-A6D2-8F0E-A05F-4A5DDAF5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10" y="458218"/>
            <a:ext cx="9711267" cy="1143000"/>
          </a:xfrm>
        </p:spPr>
        <p:txBody>
          <a:bodyPr/>
          <a:lstStyle/>
          <a:p>
            <a:r>
              <a:rPr lang="pt-BR" b="1"/>
              <a:t>Violência na assistência à saúde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160-4EAB-20D7-D091-48EF2C7A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489" y="2003938"/>
            <a:ext cx="9711267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sz="2400" dirty="0">
                <a:latin typeface="Merriweather Light" panose="00000400000000000000" pitchFamily="2" charset="0"/>
              </a:rPr>
              <a:t>Mais comum em serviços de emergência, serviços pré-hospitalares (ambulâncias), centros cirúrgicos e alas de ginecologia e obstetrícia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latin typeface="Merriweather Light" panose="00000400000000000000" pitchFamily="2" charset="0"/>
              </a:rPr>
              <a:t>Também ocorre durante triagem, em consultórios e recepções 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latin typeface="Merriweather Light" panose="00000400000000000000" pitchFamily="2" charset="0"/>
              </a:rPr>
              <a:t>Com frequência é considerada parte de trabalho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latin typeface="Merriweather Light" panose="00000400000000000000" pitchFamily="2" charset="0"/>
              </a:rPr>
              <a:t>Inclui violência física </a:t>
            </a:r>
            <a:r>
              <a:rPr lang="pt-BR" sz="2400" i="1" dirty="0">
                <a:latin typeface="Merriweather Light" panose="00000400000000000000" pitchFamily="2" charset="0"/>
              </a:rPr>
              <a:t>e</a:t>
            </a:r>
            <a:r>
              <a:rPr lang="pt-BR" sz="2400" dirty="0">
                <a:latin typeface="Merriweather Light" panose="00000400000000000000" pitchFamily="2" charset="0"/>
              </a:rPr>
              <a:t> verbal: ambas podem causar danos à saúde física e mental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6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A083-2270-3357-4D0D-A0D9A578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409742"/>
            <a:ext cx="9711267" cy="1143000"/>
          </a:xfrm>
        </p:spPr>
        <p:txBody>
          <a:bodyPr/>
          <a:lstStyle/>
          <a:p>
            <a:r>
              <a:rPr lang="pt-BR" b="1" dirty="0"/>
              <a:t>Trabalho em duplas: suas experiências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D5794-D3CD-5D2D-8A98-2B25C54C3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489" y="1660876"/>
            <a:ext cx="10767271" cy="3072882"/>
          </a:xfrm>
        </p:spPr>
        <p:txBody>
          <a:bodyPr/>
          <a:lstStyle/>
          <a:p>
            <a:r>
              <a:rPr lang="pt-BR" sz="2000" dirty="0">
                <a:latin typeface="Merriweather Light" panose="00000400000000000000" pitchFamily="2" charset="0"/>
              </a:rPr>
              <a:t>Reflita individualmente sobre a violência que você enfrentou – ou ouviu falar – e tente identificar possíveis gatilhos.</a:t>
            </a:r>
          </a:p>
          <a:p>
            <a:r>
              <a:rPr lang="pt-BR" sz="2000" dirty="0">
                <a:latin typeface="Merriweather Light" panose="00000400000000000000" pitchFamily="2" charset="0"/>
              </a:rPr>
              <a:t>Compartilhe essas experiências e suas considerações a respeito com um parceiro.</a:t>
            </a:r>
          </a:p>
          <a:p>
            <a:r>
              <a:rPr lang="pt-BR" sz="2000" dirty="0">
                <a:latin typeface="Merriweather Light" panose="00000400000000000000" pitchFamily="2" charset="0"/>
              </a:rPr>
              <a:t>Façam uma lista com as experiências de vocês para apresentar ao grupo.</a:t>
            </a:r>
          </a:p>
          <a:p>
            <a:endParaRPr lang="en-US" sz="20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pt-BR" sz="2000" b="1" dirty="0">
                <a:latin typeface="Merriweather Light" panose="00000400000000000000" pitchFamily="2" charset="0"/>
              </a:rPr>
              <a:t>Observe que você não precisa compartilhar suas próprias experiências se não estiver à vontade com isso. Você pode simplesmente ouvir o que os outros têm a dizer. </a:t>
            </a:r>
          </a:p>
          <a:p>
            <a:endParaRPr lang="en-US" sz="1700" dirty="0">
              <a:latin typeface="Merriweather Light" panose="000004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BF4B47-2F59-49C4-2613-5AD560E1432D}"/>
              </a:ext>
            </a:extLst>
          </p:cNvPr>
          <p:cNvSpPr txBox="1">
            <a:spLocks/>
          </p:cNvSpPr>
          <p:nvPr/>
        </p:nvSpPr>
        <p:spPr bwMode="auto">
          <a:xfrm>
            <a:off x="1028489" y="4733758"/>
            <a:ext cx="10767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b="1"/>
              <a:t>Na sequência: Podemos descrever quais são os atos violentos? 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5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A083-2270-3357-4D0D-A0D9A578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92" y="498900"/>
            <a:ext cx="9711267" cy="1143000"/>
          </a:xfrm>
        </p:spPr>
        <p:txBody>
          <a:bodyPr/>
          <a:lstStyle/>
          <a:p>
            <a:r>
              <a:rPr lang="pt-BR" sz="3600" b="1"/>
              <a:t>O que é violência no local de trabalho?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D5794-D3CD-5D2D-8A98-2B25C54C3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392" y="1831555"/>
            <a:ext cx="5405261" cy="4131923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pt-BR" sz="2400" b="1">
                <a:latin typeface="Merriweather Light" panose="00000400000000000000" pitchFamily="2" charset="0"/>
              </a:rPr>
              <a:t>Violência verbal/abuso emocional</a:t>
            </a:r>
          </a:p>
          <a:p>
            <a:pPr marL="0" indent="0">
              <a:buNone/>
            </a:pPr>
            <a:r>
              <a:rPr lang="pt-BR" sz="2000">
                <a:latin typeface="Merriweather Light" panose="00000400000000000000" pitchFamily="2" charset="0"/>
              </a:rPr>
              <a:t>Causa dor psicológica ou emocional </a:t>
            </a:r>
          </a:p>
          <a:p>
            <a:pPr marL="0" indent="0">
              <a:buNone/>
            </a:pPr>
            <a:r>
              <a:rPr lang="pt-BR" sz="2000" i="1">
                <a:latin typeface="Merriweather Light" panose="00000400000000000000" pitchFamily="2" charset="0"/>
              </a:rPr>
              <a:t>Exemplos</a:t>
            </a:r>
          </a:p>
          <a:p>
            <a:pPr lvl="1"/>
            <a:r>
              <a:rPr lang="pt-BR" sz="2000">
                <a:latin typeface="Merriweather Light" panose="00000400000000000000" pitchFamily="2" charset="0"/>
              </a:rPr>
              <a:t>Xingar</a:t>
            </a:r>
          </a:p>
          <a:p>
            <a:pPr lvl="1"/>
            <a:r>
              <a:rPr lang="pt-BR" sz="2000">
                <a:latin typeface="Merriweather Light" panose="00000400000000000000" pitchFamily="2" charset="0"/>
              </a:rPr>
              <a:t>Usar linguagem ofensiva</a:t>
            </a:r>
          </a:p>
          <a:p>
            <a:pPr lvl="1"/>
            <a:r>
              <a:rPr lang="pt-BR" sz="2000">
                <a:latin typeface="Merriweather Light" panose="00000400000000000000" pitchFamily="2" charset="0"/>
              </a:rPr>
              <a:t>Ameaçar</a:t>
            </a:r>
          </a:p>
          <a:p>
            <a:pPr lvl="1"/>
            <a:r>
              <a:rPr lang="pt-BR" sz="2000">
                <a:latin typeface="Merriweather Light" panose="00000400000000000000" pitchFamily="2" charset="0"/>
              </a:rPr>
              <a:t>Assediar</a:t>
            </a:r>
          </a:p>
          <a:p>
            <a:pPr lvl="1"/>
            <a:r>
              <a:rPr lang="pt-BR" sz="2000">
                <a:latin typeface="Merriweather Light" panose="00000400000000000000" pitchFamily="2" charset="0"/>
              </a:rPr>
              <a:t>Tratar de modo degradante, como discriminar ou humilhar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DE378-7A6E-4A7C-BC0D-18155130D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1516" y="1831555"/>
            <a:ext cx="5231829" cy="4131923"/>
          </a:xfrm>
          <a:ln w="38100">
            <a:solidFill>
              <a:srgbClr val="0090A7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t-BR" sz="2400" b="1">
                <a:latin typeface="Merriweather Light" panose="00000400000000000000" pitchFamily="2" charset="0"/>
              </a:rPr>
              <a:t>Violência física</a:t>
            </a:r>
          </a:p>
          <a:p>
            <a:pPr marL="0" indent="0">
              <a:buNone/>
            </a:pPr>
            <a:r>
              <a:rPr lang="pt-BR" sz="2000">
                <a:latin typeface="Merriweather Light" panose="00000400000000000000" pitchFamily="2" charset="0"/>
              </a:rPr>
              <a:t>Também causa dor física</a:t>
            </a:r>
          </a:p>
          <a:p>
            <a:pPr marL="0" indent="0">
              <a:buNone/>
            </a:pPr>
            <a:r>
              <a:rPr lang="pt-BR" sz="2000" i="1">
                <a:latin typeface="Merriweather Light" panose="00000400000000000000" pitchFamily="2" charset="0"/>
              </a:rPr>
              <a:t>Exemplos</a:t>
            </a:r>
          </a:p>
          <a:p>
            <a:pPr lvl="1"/>
            <a:r>
              <a:rPr lang="pt-BR" sz="2000">
                <a:latin typeface="Merriweather Light" panose="00000400000000000000" pitchFamily="2" charset="0"/>
              </a:rPr>
              <a:t>Beliscar</a:t>
            </a:r>
          </a:p>
          <a:p>
            <a:pPr lvl="1"/>
            <a:r>
              <a:rPr lang="pt-BR" sz="2000">
                <a:latin typeface="Merriweather Light" panose="00000400000000000000" pitchFamily="2" charset="0"/>
              </a:rPr>
              <a:t>Empurrar</a:t>
            </a:r>
          </a:p>
          <a:p>
            <a:pPr lvl="1"/>
            <a:r>
              <a:rPr lang="pt-BR" sz="2000">
                <a:latin typeface="Merriweather Light" panose="00000400000000000000" pitchFamily="2" charset="0"/>
              </a:rPr>
              <a:t>Jogar coisas</a:t>
            </a:r>
          </a:p>
          <a:p>
            <a:pPr lvl="1"/>
            <a:r>
              <a:rPr lang="pt-BR" sz="2000">
                <a:latin typeface="Merriweather Light" panose="00000400000000000000" pitchFamily="2" charset="0"/>
              </a:rPr>
              <a:t>Chutar</a:t>
            </a:r>
          </a:p>
          <a:p>
            <a:pPr lvl="1"/>
            <a:r>
              <a:rPr lang="pt-BR" sz="2000">
                <a:latin typeface="Merriweather Light" panose="00000400000000000000" pitchFamily="2" charset="0"/>
              </a:rPr>
              <a:t>Morder</a:t>
            </a:r>
          </a:p>
          <a:p>
            <a:pPr lvl="1"/>
            <a:r>
              <a:rPr lang="pt-BR" sz="2000">
                <a:latin typeface="Merriweather Light" panose="00000400000000000000" pitchFamily="2" charset="0"/>
              </a:rPr>
              <a:t>Dar um tapa ou soco</a:t>
            </a:r>
          </a:p>
          <a:p>
            <a:pPr lvl="1"/>
            <a:r>
              <a:rPr lang="pt-BR" sz="2000">
                <a:latin typeface="Merriweather Light" panose="00000400000000000000" pitchFamily="2" charset="0"/>
              </a:rPr>
              <a:t>Atirar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9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795E-2261-AF3A-5643-6D5F506D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126" y="4428935"/>
            <a:ext cx="9252157" cy="1362075"/>
          </a:xfrm>
        </p:spPr>
        <p:txBody>
          <a:bodyPr/>
          <a:lstStyle/>
          <a:p>
            <a:r>
              <a:rPr lang="pt-BR"/>
              <a:t>Módulo 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D1AED-1BD6-06AD-4D71-89196D2E1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4125" y="3248237"/>
            <a:ext cx="9252158" cy="1500187"/>
          </a:xfrm>
        </p:spPr>
        <p:txBody>
          <a:bodyPr/>
          <a:lstStyle/>
          <a:p>
            <a:r>
              <a:rPr lang="pt-BR" sz="3200" b="1">
                <a:latin typeface="Merriweather Light" panose="00000400000000000000" pitchFamily="2" charset="0"/>
              </a:rPr>
              <a:t>Prelúdio 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4F0EAA-7090-4381-9319-B1C8991CC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756" y="0"/>
            <a:ext cx="1452244" cy="1452244"/>
          </a:xfrm>
          <a:prstGeom prst="rect">
            <a:avLst/>
          </a:prstGeom>
        </p:spPr>
      </p:pic>
      <p:pic>
        <p:nvPicPr>
          <p:cNvPr id="5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16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4133-FA25-0C38-6B2D-90F54535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1" y="490587"/>
            <a:ext cx="8408747" cy="1143000"/>
          </a:xfrm>
        </p:spPr>
        <p:txBody>
          <a:bodyPr/>
          <a:lstStyle/>
          <a:p>
            <a:r>
              <a:rPr lang="pt-BR" sz="3600" b="1" dirty="0"/>
              <a:t>A violência afeta pessoas diferentes de formas diferentes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BBE4-EBBF-6227-0F04-870EF7A6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942831"/>
            <a:ext cx="10767987" cy="4525963"/>
          </a:xfrm>
        </p:spPr>
        <p:txBody>
          <a:bodyPr/>
          <a:lstStyle/>
          <a:p>
            <a:r>
              <a:rPr lang="pt-BR" sz="2400">
                <a:latin typeface="Merriweather Light" panose="00000400000000000000" pitchFamily="2" charset="0"/>
              </a:rPr>
              <a:t>Efeitos: físico, emocional, mental, comportamental, social</a:t>
            </a:r>
          </a:p>
          <a:p>
            <a:r>
              <a:rPr lang="pt-BR" sz="2400">
                <a:latin typeface="Merriweather Light" panose="00000400000000000000" pitchFamily="2" charset="0"/>
              </a:rPr>
              <a:t>Início: imediato ou posterior </a:t>
            </a:r>
          </a:p>
          <a:p>
            <a:r>
              <a:rPr lang="pt-BR" sz="2400">
                <a:latin typeface="Merriweather Light" panose="00000400000000000000" pitchFamily="2" charset="0"/>
              </a:rPr>
              <a:t>Duração: curta ou longa</a:t>
            </a:r>
          </a:p>
          <a:p>
            <a:r>
              <a:rPr lang="pt-BR" sz="2400">
                <a:latin typeface="Merriweather Light" panose="00000400000000000000" pitchFamily="2" charset="0"/>
              </a:rPr>
              <a:t>Algumas consequências possíveis: sofrimento emocional, frustração, raiva, diminuição da satisfação com o trabalho, vontade de pedir demissão</a:t>
            </a:r>
          </a:p>
          <a:p>
            <a:endParaRPr lang="en-GB" sz="24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pt-BR" sz="2400" b="1">
                <a:latin typeface="Merriweather Light" panose="00000400000000000000" pitchFamily="2" charset="0"/>
              </a:rPr>
              <a:t>Fatores como nossa história pessoal e nossa rede de apoio social também interferem nos efeitos da violência.</a:t>
            </a:r>
          </a:p>
          <a:p>
            <a:pPr marL="0" indent="0">
              <a:buNone/>
            </a:pPr>
            <a:endParaRPr lang="en-GB" sz="1800" dirty="0">
              <a:latin typeface="Merriweather Light" panose="00000400000000000000" pitchFamily="2" charset="0"/>
            </a:endParaRP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84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ICRC\2023\Projects\4674.01_002\WIP\27_Jan\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60" y="1515291"/>
            <a:ext cx="6374814" cy="480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6790C6-63E3-DF69-1DF4-6866758E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686" y="446273"/>
            <a:ext cx="7048627" cy="1143000"/>
          </a:xfrm>
        </p:spPr>
        <p:txBody>
          <a:bodyPr wrap="square" anchor="ctr">
            <a:normAutofit/>
          </a:bodyPr>
          <a:lstStyle/>
          <a:p>
            <a:r>
              <a:rPr lang="pt-BR" sz="3600" b="1"/>
              <a:t>Reações corporais à violência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C9316-F969-3A16-A757-0564A4A43FAE}"/>
              </a:ext>
            </a:extLst>
          </p:cNvPr>
          <p:cNvSpPr txBox="1"/>
          <p:nvPr/>
        </p:nvSpPr>
        <p:spPr>
          <a:xfrm>
            <a:off x="2215393" y="2356697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>
                <a:latin typeface="Merriweather Light" panose="00000400000000000000" pitchFamily="2" charset="0"/>
              </a:rPr>
              <a:t>Pupilas dilatadas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5A64D-5DC8-999E-874A-CF00ADC35B5B}"/>
              </a:ext>
            </a:extLst>
          </p:cNvPr>
          <p:cNvSpPr txBox="1"/>
          <p:nvPr/>
        </p:nvSpPr>
        <p:spPr>
          <a:xfrm>
            <a:off x="1468368" y="3761343"/>
            <a:ext cx="1397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latin typeface="Merriweather Light" panose="00000400000000000000" pitchFamily="2" charset="0"/>
              </a:rPr>
              <a:t>Tremor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E206D-1AE4-2E42-62C1-2E43F078AE7C}"/>
              </a:ext>
            </a:extLst>
          </p:cNvPr>
          <p:cNvSpPr txBox="1"/>
          <p:nvPr/>
        </p:nvSpPr>
        <p:spPr>
          <a:xfrm>
            <a:off x="7996824" y="2648842"/>
            <a:ext cx="1714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latin typeface="Merriweather Light" panose="00000400000000000000" pitchFamily="2" charset="0"/>
              </a:rPr>
              <a:t>Pele pálida</a:t>
            </a:r>
            <a:br>
              <a:rPr lang="pt-BR">
                <a:latin typeface="Merriweather Light" panose="00000400000000000000" pitchFamily="2" charset="0"/>
              </a:rPr>
            </a:br>
            <a:r>
              <a:rPr lang="pt-BR">
                <a:latin typeface="Merriweather Light" panose="00000400000000000000" pitchFamily="2" charset="0"/>
              </a:rPr>
              <a:t>ou ruborizada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5733B-A85B-4661-C2C9-A740A8A03C7C}"/>
              </a:ext>
            </a:extLst>
          </p:cNvPr>
          <p:cNvSpPr txBox="1"/>
          <p:nvPr/>
        </p:nvSpPr>
        <p:spPr>
          <a:xfrm>
            <a:off x="7996824" y="3887560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latin typeface="Merriweather Light" panose="00000400000000000000" pitchFamily="2" charset="0"/>
              </a:rPr>
              <a:t>Respiração e batimentos cardíacos acelerados</a:t>
            </a:r>
          </a:p>
        </p:txBody>
      </p:sp>
      <p:pic>
        <p:nvPicPr>
          <p:cNvPr id="14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60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CC21-9D13-0856-12DE-152CC1DB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468773"/>
            <a:ext cx="10416116" cy="1143000"/>
          </a:xfrm>
        </p:spPr>
        <p:txBody>
          <a:bodyPr/>
          <a:lstStyle/>
          <a:p>
            <a:r>
              <a:rPr lang="pt-BR" sz="3400" b="1"/>
              <a:t>Por que a tensão se transforma em violência?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51BDB-70EE-0B12-4805-0DAAB9FC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48" y="1629287"/>
            <a:ext cx="10131598" cy="4759940"/>
          </a:xfrm>
        </p:spPr>
        <p:txBody>
          <a:bodyPr/>
          <a:lstStyle/>
          <a:p>
            <a:r>
              <a:rPr lang="pt-BR" sz="2400">
                <a:latin typeface="Merriweather Light" panose="00000400000000000000" pitchFamily="2" charset="0"/>
              </a:rPr>
              <a:t>Queremos vencer a discussão.</a:t>
            </a:r>
          </a:p>
          <a:p>
            <a:r>
              <a:rPr lang="pt-BR" sz="2400">
                <a:latin typeface="Merriweather Light" panose="00000400000000000000" pitchFamily="2" charset="0"/>
              </a:rPr>
              <a:t>Queremos expressar nosso próprio ponto de vista e não ouvimos.</a:t>
            </a:r>
          </a:p>
          <a:p>
            <a:r>
              <a:rPr lang="pt-BR" sz="2400">
                <a:latin typeface="Merriweather Light" panose="00000400000000000000" pitchFamily="2" charset="0"/>
              </a:rPr>
              <a:t>Nos sentimos atacados e ficamos na defensiva.</a:t>
            </a:r>
          </a:p>
          <a:p>
            <a:r>
              <a:rPr lang="pt-BR" sz="2400">
                <a:latin typeface="Merriweather Light" panose="00000400000000000000" pitchFamily="2" charset="0"/>
              </a:rPr>
              <a:t>Nosso corpo entra em pânico.</a:t>
            </a:r>
          </a:p>
          <a:p>
            <a:endParaRPr lang="en-GB" sz="24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pt-BR" sz="2400">
                <a:latin typeface="Merriweather Light" panose="00000400000000000000" pitchFamily="2" charset="0"/>
              </a:rPr>
              <a:t>Essas reações são involuntárias e mais prováveis quando já estamos estressados ou cansados.</a:t>
            </a:r>
          </a:p>
          <a:p>
            <a:pPr marL="0" indent="0">
              <a:buNone/>
            </a:pPr>
            <a:endParaRPr lang="en-GB" sz="2400" b="1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pt-BR" sz="2400" b="1">
                <a:latin typeface="Merriweather Light" panose="00000400000000000000" pitchFamily="2" charset="0"/>
              </a:rPr>
              <a:t>É provável que a outra pessoa esteja tendo exatamente a mesma experiência.</a:t>
            </a:r>
          </a:p>
          <a:p>
            <a:pPr marL="0" indent="0">
              <a:buNone/>
            </a:pPr>
            <a:endParaRPr lang="en-GB" sz="2000" dirty="0">
              <a:latin typeface="Merriweather Light" panose="00000400000000000000" pitchFamily="2" charset="0"/>
            </a:endParaRPr>
          </a:p>
          <a:p>
            <a:endParaRPr lang="en-GB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8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824B-C2F0-54E5-172C-260F5BFF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29" y="483839"/>
            <a:ext cx="10536532" cy="1143000"/>
          </a:xfrm>
        </p:spPr>
        <p:txBody>
          <a:bodyPr/>
          <a:lstStyle/>
          <a:p>
            <a:r>
              <a:rPr lang="pt-BR" sz="3600" b="1"/>
              <a:t>Discussão em grupo: seus pensamentos e sentimentos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854AE-C797-CC37-168A-FBF1EF9F7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861" y="2092231"/>
            <a:ext cx="9711267" cy="393089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b="1">
                <a:latin typeface="Merriweather Light" panose="00000400000000000000" pitchFamily="2" charset="0"/>
              </a:rPr>
              <a:t>Perguntas para discussão:</a:t>
            </a:r>
          </a:p>
          <a:p>
            <a:r>
              <a:rPr lang="pt-BR" sz="2400">
                <a:latin typeface="Merriweather Light" panose="00000400000000000000" pitchFamily="2" charset="0"/>
              </a:rPr>
              <a:t>Nosso próprio bem-estar e nossas emoções já afetaram o modo como lidamos com pacientes e cuidadores?</a:t>
            </a:r>
          </a:p>
          <a:p>
            <a:r>
              <a:rPr lang="pt-BR" sz="2400">
                <a:latin typeface="Merriweather Light" panose="00000400000000000000" pitchFamily="2" charset="0"/>
              </a:rPr>
              <a:t>Existem situações em que não ouvimos os pacientes com a intenção primária de entender e, em vez disso, respondemos com pressa?</a:t>
            </a:r>
          </a:p>
          <a:p>
            <a:r>
              <a:rPr lang="pt-BR" sz="2400">
                <a:latin typeface="Merriweather Light" panose="00000400000000000000" pitchFamily="2" charset="0"/>
              </a:rPr>
              <a:t>Costumamos nos comunicar com clareza?</a:t>
            </a:r>
          </a:p>
          <a:p>
            <a:r>
              <a:rPr lang="pt-BR" sz="2400">
                <a:latin typeface="Merriweather Light" panose="00000400000000000000" pitchFamily="2" charset="0"/>
              </a:rPr>
              <a:t>Estamos abertos aos comentários de pacientes e cuidadores?</a:t>
            </a:r>
          </a:p>
          <a:p>
            <a:pPr marL="0" indent="0">
              <a:buNone/>
            </a:pPr>
            <a:endParaRPr lang="en-US" sz="2000" b="1" dirty="0">
              <a:latin typeface="Merriweather Light" panose="00000400000000000000" pitchFamily="2" charset="0"/>
            </a:endParaRPr>
          </a:p>
          <a:p>
            <a:endParaRPr lang="en-US" sz="20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br>
              <a:rPr lang="pt-BR"/>
            </a:br>
            <a:endParaRPr lang="pt-BR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76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8798-C793-B7DC-149A-05810A4D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137" y="461205"/>
            <a:ext cx="10362835" cy="1143000"/>
          </a:xfrm>
        </p:spPr>
        <p:txBody>
          <a:bodyPr/>
          <a:lstStyle/>
          <a:p>
            <a:r>
              <a:rPr lang="pt-BR" b="1"/>
              <a:t>Suas responsabilidades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6FD03-D3AA-DA70-6AD4-AE11CB8F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137" y="1631704"/>
            <a:ext cx="10362835" cy="4584822"/>
          </a:xfrm>
        </p:spPr>
        <p:txBody>
          <a:bodyPr/>
          <a:lstStyle/>
          <a:p>
            <a:pPr marL="342900" lvl="0" indent="-342900" rtl="0">
              <a:spcBef>
                <a:spcPts val="295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pt-BR" sz="2000" dirty="0">
                <a:latin typeface="Merriweather Light" panose="00000400000000000000" pitchFamily="2" charset="0"/>
              </a:rPr>
              <a:t>Tratar as pessoas com humanidade e respeito</a:t>
            </a:r>
          </a:p>
          <a:p>
            <a:pPr marL="342900" lvl="0" indent="-342900" rtl="0">
              <a:spcBef>
                <a:spcPts val="295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pt-BR" sz="2000" dirty="0">
                <a:latin typeface="Merriweather Light" panose="00000400000000000000" pitchFamily="2" charset="0"/>
              </a:rPr>
              <a:t>No caso de profissionais de saúde, prestar assistência imparcial e com a maior qualidade possível a qualquer pessoa que precise</a:t>
            </a:r>
          </a:p>
          <a:p>
            <a:pPr marL="342900" lvl="0" indent="-342900" rtl="0">
              <a:spcBef>
                <a:spcPts val="295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pt-BR" sz="2000" dirty="0">
                <a:latin typeface="Merriweather Light" panose="00000400000000000000" pitchFamily="2" charset="0"/>
              </a:rPr>
              <a:t>Respeitar a dignidade e a autonomia dos pacientes e preservar o sigilo médico</a:t>
            </a:r>
          </a:p>
          <a:p>
            <a:pPr marL="342900" lvl="0" indent="-342900" rtl="0">
              <a:spcBef>
                <a:spcPts val="295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pt-BR" sz="2000" dirty="0">
                <a:latin typeface="Merriweather Light" panose="00000400000000000000" pitchFamily="2" charset="0"/>
              </a:rPr>
              <a:t>Não tirar proveito da situação ou da vulnerabilidade dos pacientes</a:t>
            </a:r>
          </a:p>
          <a:p>
            <a:pPr marL="342900" lvl="0" indent="-342900" rtl="0">
              <a:spcBef>
                <a:spcPts val="295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pt-BR" sz="2000" dirty="0">
                <a:latin typeface="Merriweather Light" panose="00000400000000000000" pitchFamily="2" charset="0"/>
              </a:rPr>
              <a:t>Fazer tudo que estiver ao seu alcance para prevenir a violência contra pacientes, contra outras pessoas que trabalham em ambientes de assistência à saúde e contra o próprio estabelecimento de saúde</a:t>
            </a:r>
          </a:p>
          <a:p>
            <a:pPr marL="342900" lvl="0" indent="-342900" rtl="0">
              <a:spcBef>
                <a:spcPts val="295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pt-BR" sz="2000" dirty="0">
                <a:latin typeface="Merriweather Light" panose="00000400000000000000" pitchFamily="2" charset="0"/>
              </a:rPr>
              <a:t>Recusar-se a obedecer a ordens que sejam ilegais ou que obriguem você a agir de forma contrária à ética da área de saúde</a:t>
            </a:r>
          </a:p>
          <a:p>
            <a:pPr marL="0" lvl="0" indent="0" rtl="0">
              <a:spcBef>
                <a:spcPts val="295"/>
              </a:spcBef>
              <a:spcAft>
                <a:spcPts val="0"/>
              </a:spcAft>
              <a:buSzPts val="1050"/>
              <a:buNone/>
              <a:tabLst>
                <a:tab pos="1562735" algn="l"/>
                <a:tab pos="1563370" algn="l"/>
              </a:tabLst>
            </a:pPr>
            <a:endParaRPr lang="en-US" sz="2000" dirty="0">
              <a:highlight>
                <a:srgbClr val="FFFF00"/>
              </a:highlight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pPr marL="0" marR="1412240" lvl="0" indent="0">
              <a:spcBef>
                <a:spcPts val="640"/>
              </a:spcBef>
              <a:spcAft>
                <a:spcPts val="0"/>
              </a:spcAft>
              <a:buSzPts val="1050"/>
              <a:buNone/>
              <a:tabLst>
                <a:tab pos="1562735" algn="l"/>
                <a:tab pos="1563370" algn="l"/>
              </a:tabLst>
            </a:pPr>
            <a:r>
              <a:rPr lang="pt-BR" sz="1600" i="1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Para obter mais informações sobre suas responsabilidades e seus direitos, consulte: </a:t>
            </a:r>
            <a:r>
              <a:rPr lang="pt-BR" sz="16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CICV, Assistência à saúde em perigo: Responsabilidades dos profissionais de saúde que trabalham em conflitos armados e outras emergências</a:t>
            </a:r>
            <a:r>
              <a:rPr lang="pt-BR" sz="1600" i="1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,</a:t>
            </a:r>
            <a:r>
              <a:rPr lang="pt-BR" sz="16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</a:t>
            </a:r>
            <a:r>
              <a:rPr lang="pt-BR" sz="1600" i="1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CICV, Genebra, 2012.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036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08C2-3BF4-BF41-F8FC-910AE8C5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470534"/>
            <a:ext cx="9711267" cy="1143000"/>
          </a:xfrm>
        </p:spPr>
        <p:txBody>
          <a:bodyPr/>
          <a:lstStyle/>
          <a:p>
            <a:r>
              <a:rPr lang="pt-BR" b="1"/>
              <a:t>Seus direitos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9B75E-0066-EB5B-26C9-B31CE982F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489" y="1525615"/>
            <a:ext cx="11567371" cy="5214774"/>
          </a:xfrm>
        </p:spPr>
        <p:txBody>
          <a:bodyPr/>
          <a:lstStyle/>
          <a:p>
            <a:pPr marL="342900" marR="189992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Receber um tratamento respeitoso no desempenho de suas funções, o que inclui não ser submetido/a à violência (também é direito dos pacientes)</a:t>
            </a:r>
          </a:p>
          <a:p>
            <a:pPr marL="342900" marR="189992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No caso de profissionais de saúde, prestar assistência a qualquer pessoa que precise, sem discriminação</a:t>
            </a:r>
          </a:p>
          <a:p>
            <a:pPr marL="342900" marR="189992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Não receber punição por desempenhar suas responsabilidades de acordo com padrões consagrados de assistência à saúde</a:t>
            </a:r>
          </a:p>
          <a:p>
            <a:pPr marL="342900" marR="189992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Não sofrer coerção para agir em contrariedade à legislação ou à ética da área da saúde</a:t>
            </a:r>
          </a:p>
          <a:p>
            <a:pPr marL="342900" marR="189992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Não sofrer coerção para dar informações sobre pacientes para além do necessário segundo a legislação nacional ou que digam respeito à notificação de doenças infecciosas</a:t>
            </a:r>
          </a:p>
          <a:p>
            <a:pPr marL="342900" marR="189992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Não receber punição por desacatar uma ordem ilegal ou antiética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73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84F703D-2C12-4A2F-ADF4-9680034C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126" y="4428935"/>
            <a:ext cx="9252157" cy="1362075"/>
          </a:xfrm>
        </p:spPr>
        <p:txBody>
          <a:bodyPr/>
          <a:lstStyle/>
          <a:p>
            <a:r>
              <a:rPr lang="pt-BR"/>
              <a:t>Módulo 3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8F3AB5-9B56-4823-B6E7-C4A1BDBE809B}"/>
              </a:ext>
            </a:extLst>
          </p:cNvPr>
          <p:cNvSpPr txBox="1">
            <a:spLocks/>
          </p:cNvSpPr>
          <p:nvPr/>
        </p:nvSpPr>
        <p:spPr bwMode="auto">
          <a:xfrm>
            <a:off x="2074125" y="3248237"/>
            <a:ext cx="9252158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None/>
              <a:defRPr sz="1800">
                <a:solidFill>
                  <a:schemeClr val="bg2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chemeClr val="bg2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r>
              <a:rPr lang="pt-BR" sz="3200" b="1">
                <a:latin typeface="Merriweather Light" panose="00000400000000000000" pitchFamily="2" charset="0"/>
              </a:rPr>
              <a:t>Aprender comportamentos essenciais para prevenir e atenuar situações de tensão  </a:t>
            </a:r>
          </a:p>
          <a:p>
            <a:endParaRPr lang="en-GB" kern="0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58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D68BDC-78EA-4277-B633-18B5DF61FBFF}"/>
              </a:ext>
            </a:extLst>
          </p:cNvPr>
          <p:cNvSpPr txBox="1">
            <a:spLocks/>
          </p:cNvSpPr>
          <p:nvPr/>
        </p:nvSpPr>
        <p:spPr bwMode="auto">
          <a:xfrm>
            <a:off x="1711114" y="476566"/>
            <a:ext cx="97112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b="1"/>
              <a:t>Conteúdos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8B51D9-5E00-4420-81D0-2F5107193919}"/>
              </a:ext>
            </a:extLst>
          </p:cNvPr>
          <p:cNvSpPr txBox="1">
            <a:spLocks/>
          </p:cNvSpPr>
          <p:nvPr/>
        </p:nvSpPr>
        <p:spPr bwMode="auto">
          <a:xfrm>
            <a:off x="1711113" y="1775461"/>
            <a:ext cx="97112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bg2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kern="0" dirty="0"/>
          </a:p>
          <a:p>
            <a:r>
              <a:rPr lang="pt-BR" sz="2400">
                <a:latin typeface="Merriweather Light" panose="00000400000000000000" pitchFamily="2" charset="0"/>
              </a:rPr>
              <a:t>Gatilhos da violência</a:t>
            </a:r>
          </a:p>
          <a:p>
            <a:r>
              <a:rPr lang="pt-BR" sz="2400">
                <a:latin typeface="Merriweather Light" panose="00000400000000000000" pitchFamily="2" charset="0"/>
              </a:rPr>
              <a:t>Perspectiva de pacientes e cuidadores</a:t>
            </a:r>
          </a:p>
          <a:p>
            <a:r>
              <a:rPr lang="pt-BR" sz="2400">
                <a:latin typeface="Merriweather Light" panose="00000400000000000000" pitchFamily="2" charset="0"/>
              </a:rPr>
              <a:t>Comportamentos essenciais para promover um ambiente respeitoso e atenuar a tensão</a:t>
            </a:r>
          </a:p>
          <a:p>
            <a:r>
              <a:rPr lang="pt-BR" sz="2400">
                <a:latin typeface="Merriweather Light" panose="00000400000000000000" pitchFamily="2" charset="0"/>
              </a:rPr>
              <a:t>Exercício</a:t>
            </a:r>
          </a:p>
          <a:p>
            <a:endParaRPr lang="en-GB" kern="0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16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CC21-9D13-0856-12DE-152CC1DB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529" y="2286000"/>
            <a:ext cx="10320637" cy="1143000"/>
          </a:xfrm>
        </p:spPr>
        <p:txBody>
          <a:bodyPr/>
          <a:lstStyle/>
          <a:p>
            <a:r>
              <a:rPr lang="pt-BR" sz="3600" b="1"/>
              <a:t>Discussão geral</a:t>
            </a:r>
            <a:br>
              <a:rPr lang="pt-BR" sz="3600" b="1"/>
            </a:br>
            <a:br>
              <a:rPr lang="pt-BR" sz="3600" b="1"/>
            </a:br>
            <a:r>
              <a:rPr lang="pt-BR" sz="3600" b="1"/>
              <a:t>Vamos revisar: Por que a tensão se transforma em violência?</a:t>
            </a:r>
          </a:p>
        </p:txBody>
      </p:sp>
      <p:pic>
        <p:nvPicPr>
          <p:cNvPr id="4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81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C140-467E-7D82-F5AE-7A51D038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11" y="726122"/>
            <a:ext cx="8609087" cy="1143000"/>
          </a:xfrm>
        </p:spPr>
        <p:txBody>
          <a:bodyPr/>
          <a:lstStyle/>
          <a:p>
            <a:r>
              <a:rPr lang="pt-BR" sz="3200" b="1"/>
              <a:t>O que provoca frustração e raiva em pacientes e cuidadores?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A2AD-AA72-5D05-B29C-54636269A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111" y="2150855"/>
            <a:ext cx="9711267" cy="5676047"/>
          </a:xfrm>
        </p:spPr>
        <p:txBody>
          <a:bodyPr/>
          <a:lstStyle/>
          <a:p>
            <a:r>
              <a:rPr lang="pt-BR" sz="2400">
                <a:latin typeface="Merriweather Light" panose="00000400000000000000" pitchFamily="2" charset="0"/>
              </a:rPr>
              <a:t>Preocupação com a saúde de um ente querido</a:t>
            </a:r>
          </a:p>
          <a:p>
            <a:r>
              <a:rPr lang="pt-BR" sz="2400">
                <a:latin typeface="Merriweather Light" panose="00000400000000000000" pitchFamily="2" charset="0"/>
              </a:rPr>
              <a:t>Más notícias</a:t>
            </a:r>
          </a:p>
          <a:p>
            <a:r>
              <a:rPr lang="pt-BR" sz="2400">
                <a:latin typeface="Merriweather Light" panose="00000400000000000000" pitchFamily="2" charset="0"/>
              </a:rPr>
              <a:t>Maior estresse e ansiedade</a:t>
            </a:r>
          </a:p>
          <a:p>
            <a:r>
              <a:rPr lang="pt-BR" sz="2400">
                <a:latin typeface="Merriweather Light" panose="00000400000000000000" pitchFamily="2" charset="0"/>
              </a:rPr>
              <a:t>Expectativas não condizentes com a realidade</a:t>
            </a:r>
          </a:p>
          <a:p>
            <a:r>
              <a:rPr lang="pt-BR" sz="2400">
                <a:latin typeface="Merriweather Light" panose="00000400000000000000" pitchFamily="2" charset="0"/>
              </a:rPr>
              <a:t>Tempos de espera prolongados</a:t>
            </a:r>
          </a:p>
          <a:p>
            <a:r>
              <a:rPr lang="pt-BR" sz="2400">
                <a:latin typeface="Merriweather Light" panose="00000400000000000000" pitchFamily="2" charset="0"/>
              </a:rPr>
              <a:t>Dúvidas e medos não expressos</a:t>
            </a:r>
          </a:p>
          <a:p>
            <a:r>
              <a:rPr lang="pt-BR" sz="2400">
                <a:latin typeface="Merriweather Light" panose="00000400000000000000" pitchFamily="2" charset="0"/>
              </a:rPr>
              <a:t>Respostas da equipe que soem antipáticas ou insensíveis</a:t>
            </a:r>
          </a:p>
          <a:p>
            <a:r>
              <a:rPr lang="pt-BR" sz="2400">
                <a:latin typeface="Merriweather Light" panose="00000400000000000000" pitchFamily="2" charset="0"/>
              </a:rPr>
              <a:t>Experiências anteriores ruins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AC8C-5657-935E-896B-70A75E2D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11" y="514668"/>
            <a:ext cx="9711267" cy="1143000"/>
          </a:xfrm>
        </p:spPr>
        <p:txBody>
          <a:bodyPr/>
          <a:lstStyle/>
          <a:p>
            <a:r>
              <a:rPr lang="pt-BR" b="1"/>
              <a:t>Conteúdos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BD7F-A197-2ACF-3325-9F4F1D2B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611" y="1863091"/>
            <a:ext cx="9711267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pt-BR" sz="2400">
                <a:latin typeface="Merriweather Light" panose="00000400000000000000" pitchFamily="2" charset="0"/>
              </a:rPr>
              <a:t>Introdução ao curso</a:t>
            </a:r>
          </a:p>
          <a:p>
            <a:pPr>
              <a:spcAft>
                <a:spcPts val="600"/>
              </a:spcAft>
            </a:pPr>
            <a:r>
              <a:rPr lang="pt-BR" sz="2400">
                <a:latin typeface="Merriweather Light" panose="00000400000000000000" pitchFamily="2" charset="0"/>
              </a:rPr>
              <a:t>Objetivos</a:t>
            </a:r>
          </a:p>
          <a:p>
            <a:pPr>
              <a:spcAft>
                <a:spcPts val="600"/>
              </a:spcAft>
            </a:pPr>
            <a:r>
              <a:rPr lang="pt-BR" sz="2400">
                <a:latin typeface="Merriweather Light" panose="00000400000000000000" pitchFamily="2" charset="0"/>
              </a:rPr>
              <a:t>Assistência à Saúde em Perigo</a:t>
            </a:r>
          </a:p>
          <a:p>
            <a:pPr>
              <a:spcAft>
                <a:spcPts val="600"/>
              </a:spcAft>
            </a:pPr>
            <a:r>
              <a:rPr lang="pt-BR" sz="2400">
                <a:latin typeface="Merriweather Light" panose="00000400000000000000" pitchFamily="2" charset="0"/>
              </a:rPr>
              <a:t>A prevalência da violência contra profissionais de saúde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420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46E39-91B2-14B8-F97C-63ECDAF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647" y="2857500"/>
            <a:ext cx="9711267" cy="1143000"/>
          </a:xfrm>
        </p:spPr>
        <p:txBody>
          <a:bodyPr/>
          <a:lstStyle/>
          <a:p>
            <a:r>
              <a:rPr lang="pt-BR" sz="3600" b="1"/>
              <a:t>Calma, comportamento controlado e técnicas de atenuação devem se tornar um hábito, e isso exige prática!</a:t>
            </a:r>
          </a:p>
        </p:txBody>
      </p:sp>
      <p:pic>
        <p:nvPicPr>
          <p:cNvPr id="4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14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ICRC\2023\Projects\4674.01_002\WIP\27_Jan\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88" y="1943387"/>
            <a:ext cx="4846638" cy="43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46E39-91B2-14B8-F97C-63ECDAF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640" y="880744"/>
            <a:ext cx="9711267" cy="1143000"/>
          </a:xfrm>
        </p:spPr>
        <p:txBody>
          <a:bodyPr/>
          <a:lstStyle/>
          <a:p>
            <a:r>
              <a:rPr lang="pt-BR" sz="3200" b="1"/>
              <a:t>O que você acha que aconteceu aqui?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48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45A5-5A34-4918-D58D-149B5E56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819" y="154622"/>
            <a:ext cx="11160086" cy="1143000"/>
          </a:xfrm>
        </p:spPr>
        <p:txBody>
          <a:bodyPr/>
          <a:lstStyle/>
          <a:p>
            <a:r>
              <a:rPr lang="pt-BR" sz="3600" b="1"/>
              <a:t>Estudo de caso 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B398A-0EEA-72AD-1A40-EABCFD754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470" y="1297622"/>
            <a:ext cx="10269839" cy="5560378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pt-BR" sz="1800" dirty="0">
                <a:latin typeface="Merriweather Light" panose="00000400000000000000" pitchFamily="2" charset="0"/>
              </a:rPr>
              <a:t>O sr. X e sua esposa, a sra. Y, chegam à sala de emergência.</a:t>
            </a:r>
          </a:p>
          <a:p>
            <a:pPr>
              <a:spcAft>
                <a:spcPts val="400"/>
              </a:spcAft>
            </a:pPr>
            <a:r>
              <a:rPr lang="pt-BR" sz="1800" dirty="0">
                <a:latin typeface="Merriweather Light" panose="00000400000000000000" pitchFamily="2" charset="0"/>
              </a:rPr>
              <a:t>A sra. Y está com uma dor forte e incontrolável.</a:t>
            </a:r>
          </a:p>
          <a:p>
            <a:pPr>
              <a:spcAft>
                <a:spcPts val="400"/>
              </a:spcAft>
            </a:pPr>
            <a:r>
              <a:rPr lang="pt-BR" sz="1800" dirty="0">
                <a:latin typeface="Merriweather Light" panose="00000400000000000000" pitchFamily="2" charset="0"/>
              </a:rPr>
              <a:t>Eles viajaram duas horas para chegar ao hospital.</a:t>
            </a:r>
          </a:p>
          <a:p>
            <a:pPr>
              <a:spcAft>
                <a:spcPts val="400"/>
              </a:spcAft>
            </a:pPr>
            <a:r>
              <a:rPr lang="pt-BR" sz="1800" dirty="0">
                <a:latin typeface="Merriweather Light" panose="00000400000000000000" pitchFamily="2" charset="0"/>
              </a:rPr>
              <a:t>A fila está longa. </a:t>
            </a:r>
          </a:p>
          <a:p>
            <a:pPr>
              <a:spcAft>
                <a:spcPts val="400"/>
              </a:spcAft>
            </a:pPr>
            <a:r>
              <a:rPr lang="pt-BR" sz="1800" dirty="0">
                <a:latin typeface="Merriweather Light" panose="00000400000000000000" pitchFamily="2" charset="0"/>
              </a:rPr>
              <a:t>Depois de 30 minutos, a dor da sra. Y piorou, mas eles ainda estão esperando. </a:t>
            </a:r>
          </a:p>
          <a:p>
            <a:pPr>
              <a:spcAft>
                <a:spcPts val="400"/>
              </a:spcAft>
            </a:pPr>
            <a:r>
              <a:rPr lang="pt-BR" sz="1800" dirty="0">
                <a:latin typeface="Merriweather Light" panose="00000400000000000000" pitchFamily="2" charset="0"/>
              </a:rPr>
              <a:t>Quando finalmente são chamados pela enfermeira, ela não olha para o sr. X e continua atendendo telefonemas enquanto o sr. X está falando.</a:t>
            </a:r>
          </a:p>
          <a:p>
            <a:pPr>
              <a:spcAft>
                <a:spcPts val="400"/>
              </a:spcAft>
            </a:pPr>
            <a:r>
              <a:rPr lang="pt-BR" sz="1800" dirty="0">
                <a:latin typeface="Merriweather Light" panose="00000400000000000000" pitchFamily="2" charset="0"/>
              </a:rPr>
              <a:t>O sr. X diz à enfermeira que sua esposa precisa consultar um médico com urgência. A enfermeira ignora o sr. X e pede que ele preencha formulários e espere para ver um médico. A enfermeira não diz quanto tempo é provável que tenham que esperar.</a:t>
            </a:r>
          </a:p>
          <a:p>
            <a:pPr>
              <a:spcAft>
                <a:spcPts val="400"/>
              </a:spcAft>
            </a:pPr>
            <a:r>
              <a:rPr lang="pt-BR" sz="1800" dirty="0">
                <a:latin typeface="Merriweather Light" panose="00000400000000000000" pitchFamily="2" charset="0"/>
              </a:rPr>
              <a:t>O sr. X e a sra. Y esperam mais uma hora. Ninguém fala com eles. O sr. X tenta falar com enfermeiras que passam, mas é ignorado.</a:t>
            </a:r>
          </a:p>
          <a:p>
            <a:pPr>
              <a:spcAft>
                <a:spcPts val="400"/>
              </a:spcAft>
            </a:pPr>
            <a:r>
              <a:rPr lang="pt-BR" sz="1800" dirty="0">
                <a:latin typeface="Merriweather Light" panose="00000400000000000000" pitchFamily="2" charset="0"/>
              </a:rPr>
              <a:t>O sr. X acaba ficando tão irritado que começa a gritar com uma enfermeira.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96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5BD81-16E4-56E5-1F64-7B2A280C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915" y="513759"/>
            <a:ext cx="7517687" cy="1086442"/>
          </a:xfrm>
        </p:spPr>
        <p:txBody>
          <a:bodyPr/>
          <a:lstStyle/>
          <a:p>
            <a:r>
              <a:rPr lang="pt-BR" sz="3000" b="1"/>
              <a:t>Discussão em grupo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C8DA8-CAC2-56F0-CD5C-DE37BA5B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915" y="1966004"/>
            <a:ext cx="10198177" cy="4525963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pt-BR" sz="2000">
                <a:latin typeface="Merriweather Light" panose="00000400000000000000" pitchFamily="2" charset="0"/>
              </a:rPr>
              <a:t>Se você fosse o sr. X, como se sentiria?</a:t>
            </a:r>
          </a:p>
          <a:p>
            <a:pPr marL="0" indent="0">
              <a:buNone/>
            </a:pPr>
            <a:endParaRPr lang="en-GB" sz="20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pt-BR" sz="2000">
                <a:latin typeface="Merriweather Light" panose="00000400000000000000" pitchFamily="2" charset="0"/>
              </a:rPr>
              <a:t>Esta situação soa familiar?</a:t>
            </a:r>
          </a:p>
          <a:p>
            <a:pPr marL="0" indent="0">
              <a:buNone/>
            </a:pPr>
            <a:endParaRPr lang="en-GB" sz="20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pt-BR" sz="2000" b="1">
                <a:solidFill>
                  <a:srgbClr val="0090A7"/>
                </a:solidFill>
                <a:latin typeface="Merriweather Light" panose="00000400000000000000" pitchFamily="2" charset="0"/>
              </a:rPr>
              <a:t>Comportamentos simples podem ajudar você a detectar e reduzir a tensão nessas situações.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47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47A920D-BB6D-53DC-BE15-AF80C9DC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286942"/>
            <a:ext cx="9711267" cy="1143000"/>
          </a:xfrm>
        </p:spPr>
        <p:txBody>
          <a:bodyPr/>
          <a:lstStyle/>
          <a:p>
            <a:r>
              <a:rPr lang="pt-BR" b="1"/>
              <a:t>Preste atenção aos sinais de alerta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133AB9E-E128-2111-48C2-24549BBB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643" y="1429942"/>
            <a:ext cx="6584254" cy="526642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pt-BR" b="1" dirty="0">
                <a:latin typeface="Merriweather Light" panose="00000400000000000000" pitchFamily="2" charset="0"/>
              </a:rPr>
              <a:t>Em outras pessoas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Tensão no corpo (por exemplo, mãos fechadas em punho, mandíbula tensionada) 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Inquietação prolongada ou elevada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Falta de respeito pelo espaço pessoal de outras pessoas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Tocar ou segurar outra pessoa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Gestos exagerados com as mãos, dedo em riste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Linguagem ou gestos ameaçadores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Tom de voz elevado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Fala rápida ou alterada, por vezes acompanhada de demandas ou queixas repetitivas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Raciocínio ou fala confusos ou emotivos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</a:rPr>
              <a:t>Outros sinais?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CDFD29-4452-4DFD-AB17-0DF20C818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6" y="2249582"/>
            <a:ext cx="4691137" cy="3262122"/>
          </a:xfrm>
          <a:prstGeom prst="rect">
            <a:avLst/>
          </a:prstGeom>
        </p:spPr>
      </p:pic>
      <p:pic>
        <p:nvPicPr>
          <p:cNvPr id="8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58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DB3FE67-F7F4-4EE4-84A5-013689698863}"/>
              </a:ext>
            </a:extLst>
          </p:cNvPr>
          <p:cNvSpPr txBox="1">
            <a:spLocks/>
          </p:cNvSpPr>
          <p:nvPr/>
        </p:nvSpPr>
        <p:spPr bwMode="auto">
          <a:xfrm>
            <a:off x="6027420" y="1617661"/>
            <a:ext cx="62685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400">
                <a:solidFill>
                  <a:schemeClr val="bg2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pt-BR" b="1" dirty="0">
                <a:latin typeface="Merriweather Light" panose="00000400000000000000" pitchFamily="2" charset="0"/>
              </a:rPr>
              <a:t>Em você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b="1" kern="0" dirty="0">
              <a:latin typeface="Merriweather Light" panose="00000400000000000000" pitchFamily="2" charset="0"/>
            </a:endParaRP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Fadiga ou cansaço excessivos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Sonolência durante o dia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Sensação de tristeza, raiva ou frustração</a:t>
            </a:r>
          </a:p>
          <a:p>
            <a:pPr marL="742950" marR="206756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Irritabilidade</a:t>
            </a:r>
          </a:p>
          <a:p>
            <a:pPr marL="742950" marR="206756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Outros sinais?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88BECE-2C62-4637-888E-C04B652F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286942"/>
            <a:ext cx="9711267" cy="1143000"/>
          </a:xfrm>
        </p:spPr>
        <p:txBody>
          <a:bodyPr/>
          <a:lstStyle/>
          <a:p>
            <a:r>
              <a:rPr lang="pt-BR" b="1"/>
              <a:t>Preste atenção aos sinais de alerta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4EBCC3-81E5-4D3D-AF52-D7F340251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6" y="2249582"/>
            <a:ext cx="4691137" cy="3262122"/>
          </a:xfrm>
          <a:prstGeom prst="rect">
            <a:avLst/>
          </a:prstGeom>
        </p:spPr>
      </p:pic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0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616AE30-D8AD-4E71-B57E-A9001241E5E1}"/>
              </a:ext>
            </a:extLst>
          </p:cNvPr>
          <p:cNvSpPr txBox="1">
            <a:spLocks/>
          </p:cNvSpPr>
          <p:nvPr/>
        </p:nvSpPr>
        <p:spPr bwMode="auto">
          <a:xfrm>
            <a:off x="5334643" y="1617661"/>
            <a:ext cx="6764993" cy="477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400">
                <a:solidFill>
                  <a:schemeClr val="bg2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pt-BR" b="1" dirty="0">
                <a:latin typeface="Merriweather Light" panose="00000400000000000000" pitchFamily="2" charset="0"/>
              </a:rPr>
              <a:t>No ambiente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Espaços com muitas pessoas (especialmente áreas de espera)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Tempo de espera prolongado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Ausência de profissionais para dar informações ou atendimento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Rotação e passagem de turnos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Apresentação de notícias ruins ou frustrantes</a:t>
            </a:r>
          </a:p>
          <a:p>
            <a:pPr marL="742950" marR="1569085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Influxo elevado de pessoas no estabelecimento de saúde ou nos arredores</a:t>
            </a:r>
          </a:p>
          <a:p>
            <a:pPr marL="742950" marR="541655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  <a:tab pos="5941060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Presença de pessoas sob a influência de álcool ou outras drogas</a:t>
            </a:r>
          </a:p>
          <a:p>
            <a:pPr marL="742950" marR="541655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  <a:tab pos="5941060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Outros sinais?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1E7390-08C9-49CF-A9E3-C299C9B0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286942"/>
            <a:ext cx="9711267" cy="1143000"/>
          </a:xfrm>
        </p:spPr>
        <p:txBody>
          <a:bodyPr/>
          <a:lstStyle/>
          <a:p>
            <a:r>
              <a:rPr lang="pt-BR" b="1"/>
              <a:t>Preste atenção aos sinais de alerta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366531-44F9-490C-A1B8-EBEAEC37B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6" y="2249582"/>
            <a:ext cx="4691137" cy="3262122"/>
          </a:xfrm>
          <a:prstGeom prst="rect">
            <a:avLst/>
          </a:prstGeom>
        </p:spPr>
      </p:pic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99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BDAA36A-48E9-FC0F-1B69-B2EA9C86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362" y="463233"/>
            <a:ext cx="9082616" cy="1143000"/>
          </a:xfrm>
        </p:spPr>
        <p:txBody>
          <a:bodyPr/>
          <a:lstStyle/>
          <a:p>
            <a:r>
              <a:rPr lang="pt-BR" b="1" dirty="0"/>
              <a:t>Aja sempre de forma respeitosa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A435608-918E-45EA-6E18-9D60D8831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1078" y="1763614"/>
            <a:ext cx="6554772" cy="4525963"/>
          </a:xfrm>
        </p:spPr>
        <p:txBody>
          <a:bodyPr/>
          <a:lstStyle/>
          <a:p>
            <a:pPr marL="742950" marR="1029335" lvl="1" indent="-28575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4062095" algn="l"/>
              </a:tabLst>
            </a:pPr>
            <a:r>
              <a:rPr lang="pt-BR" sz="16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Pratique a escuta ativa.</a:t>
            </a:r>
          </a:p>
          <a:p>
            <a:pPr marL="742950" marR="1029335" lvl="1" indent="-28575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4062095" algn="l"/>
              </a:tabLst>
            </a:pPr>
            <a:r>
              <a:rPr lang="pt-BR" sz="16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Não interrompa.</a:t>
            </a:r>
          </a:p>
          <a:p>
            <a:pPr marL="742950" marR="1029335" lvl="1" indent="-28575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4062095" algn="l"/>
              </a:tabLst>
            </a:pPr>
            <a:r>
              <a:rPr lang="pt-BR" sz="16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Proponha conversar em um lugar tranquilo e com privacidade.</a:t>
            </a:r>
          </a:p>
          <a:p>
            <a:pPr marL="742950" marR="1029335" lvl="1" indent="-28575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4062095" algn="l"/>
              </a:tabLst>
            </a:pPr>
            <a:r>
              <a:rPr lang="pt-BR" sz="16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Ofereça um lugar para sentar; é menos provável que uma pessoa sentada se torne violenta.</a:t>
            </a:r>
          </a:p>
          <a:p>
            <a:pPr marL="742950" marR="1029335" lvl="1" indent="-28575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4062095" algn="l"/>
              </a:tabLst>
            </a:pPr>
            <a:r>
              <a:rPr lang="pt-BR" sz="16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Respeite o sigilo médico e a privacidade dos pacientes.</a:t>
            </a:r>
          </a:p>
          <a:p>
            <a:pPr marL="742950" marR="1029335" lvl="1" indent="-28575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4062095" algn="l"/>
              </a:tabLst>
            </a:pPr>
            <a:r>
              <a:rPr lang="pt-BR" sz="1600" dirty="0">
                <a:latin typeface="Merriweather Light" panose="00000400000000000000" pitchFamily="2" charset="0"/>
              </a:rPr>
              <a:t>Não dê sua opinião pessoal. </a:t>
            </a:r>
          </a:p>
          <a:p>
            <a:pPr marL="742950" marR="1029335" lvl="1" indent="-28575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4062095" algn="l"/>
              </a:tabLst>
            </a:pPr>
            <a:r>
              <a:rPr lang="pt-BR" sz="1600" dirty="0">
                <a:latin typeface="Merriweather Light" panose="00000400000000000000" pitchFamily="2" charset="0"/>
              </a:rPr>
              <a:t>Não faça promessas que não possam ser cumpridas.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76B732-B071-49B1-A191-31D1FA412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4" y="1920632"/>
            <a:ext cx="5037976" cy="3503307"/>
          </a:xfrm>
          <a:prstGeom prst="rect">
            <a:avLst/>
          </a:prstGeom>
        </p:spPr>
      </p:pic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45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6DED962-5790-FE2A-4AD7-28003E62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60" y="481918"/>
            <a:ext cx="9711267" cy="1143000"/>
          </a:xfrm>
        </p:spPr>
        <p:txBody>
          <a:bodyPr/>
          <a:lstStyle/>
          <a:p>
            <a:r>
              <a:rPr lang="pt-BR" b="1"/>
              <a:t>Pratique a escuta ativa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552540D-5A69-C107-C22C-8166DA7CA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026" y="2332037"/>
            <a:ext cx="9030264" cy="4525963"/>
          </a:xfrm>
        </p:spPr>
        <p:txBody>
          <a:bodyPr>
            <a:normAutofit/>
          </a:bodyPr>
          <a:lstStyle/>
          <a:p>
            <a:pPr marR="360934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50"/>
              <a:buFont typeface="HelveticaNeueLTStd-Roman"/>
              <a:buChar char="•"/>
              <a:tabLst>
                <a:tab pos="4121150" algn="l"/>
              </a:tabLst>
            </a:pPr>
            <a:r>
              <a:rPr lang="pt-BR" sz="1800">
                <a:latin typeface="Merriweather Light" panose="00000400000000000000" pitchFamily="2" charset="0"/>
              </a:rPr>
              <a:t>Dê atenção total à pessoa.</a:t>
            </a:r>
          </a:p>
          <a:p>
            <a:pPr marR="360934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50"/>
              <a:buFont typeface="HelveticaNeueLTStd-Roman"/>
              <a:buChar char="•"/>
              <a:tabLst>
                <a:tab pos="4121150" algn="l"/>
              </a:tabLst>
            </a:pPr>
            <a:r>
              <a:rPr lang="pt-BR" sz="1800">
                <a:latin typeface="Merriweather Light" panose="00000400000000000000" pitchFamily="2" charset="0"/>
              </a:rPr>
              <a:t>Não faça outras coisas ao mesmo tempo.</a:t>
            </a:r>
          </a:p>
          <a:p>
            <a:pPr marR="360934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50"/>
              <a:buFont typeface="HelveticaNeueLTStd-Roman"/>
              <a:buChar char="•"/>
              <a:tabLst>
                <a:tab pos="4121150" algn="l"/>
              </a:tabLst>
            </a:pPr>
            <a:r>
              <a:rPr lang="pt-BR" sz="1800">
                <a:latin typeface="Merriweather Light" panose="00000400000000000000" pitchFamily="2" charset="0"/>
              </a:rPr>
              <a:t>Use linguagem não verbal para indicar que você está escutando.</a:t>
            </a:r>
          </a:p>
          <a:p>
            <a:pPr marR="360934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50"/>
              <a:buFont typeface="HelveticaNeueLTStd-Roman"/>
              <a:buChar char="•"/>
              <a:tabLst>
                <a:tab pos="4121150" algn="l"/>
              </a:tabLst>
            </a:pPr>
            <a:r>
              <a:rPr lang="pt-BR" sz="1800">
                <a:latin typeface="Merriweather Light" panose="00000400000000000000" pitchFamily="2" charset="0"/>
              </a:rPr>
              <a:t>Mostre que está disponível: não se apresse para passar de uma pergunta à outra.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84E98E-E3B0-45DD-A847-21E5FD7B17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" y="2018378"/>
            <a:ext cx="4691367" cy="3262282"/>
          </a:xfrm>
        </p:spPr>
      </p:pic>
      <p:pic>
        <p:nvPicPr>
          <p:cNvPr id="8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54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CFD007A-DE10-5022-51A5-7D358713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61" y="491841"/>
            <a:ext cx="10309077" cy="1143000"/>
          </a:xfrm>
        </p:spPr>
        <p:txBody>
          <a:bodyPr/>
          <a:lstStyle/>
          <a:p>
            <a:r>
              <a:rPr lang="pt-BR" sz="3200" b="1"/>
              <a:t>Demonstre interesse e verifique a compreensão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86C24B3-3599-7962-5568-961864B6C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858767"/>
            <a:ext cx="8175074" cy="4857751"/>
          </a:xfrm>
        </p:spPr>
        <p:txBody>
          <a:bodyPr/>
          <a:lstStyle/>
          <a:p>
            <a:pPr marL="342900" marR="3730625" lvl="0" indent="-34290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Dê confirmações verbais.</a:t>
            </a:r>
          </a:p>
          <a:p>
            <a:pPr marL="342900" marR="3730625" lvl="0" indent="-34290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Sem interrompê-la, repita ou parafraseie o que a pessoa disse.</a:t>
            </a:r>
          </a:p>
          <a:p>
            <a:pPr marL="342900" marR="3730625" lvl="0" indent="-34290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Abra espaço para que a pessoa expresse suas ideias e sentimentos, mesmo que você discorde.</a:t>
            </a:r>
          </a:p>
          <a:p>
            <a:pPr marL="342900" marR="2379980" lvl="0" indent="-34290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Use uma linguagem que a pessoa consiga entender. </a:t>
            </a:r>
          </a:p>
          <a:p>
            <a:pPr marL="342900" marR="2379980" lvl="0" indent="-34290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 sz="1800" dirty="0">
                <a:latin typeface="Merriweather Light" panose="00000400000000000000" pitchFamily="2" charset="0"/>
              </a:rPr>
              <a:t>Pergunte se a pessoa tem alguma dúvida.</a:t>
            </a:r>
          </a:p>
          <a:p>
            <a:pPr marL="6350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68229-EE12-4BD4-B9F2-40141935C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161" y="2138259"/>
            <a:ext cx="5099411" cy="3333133"/>
          </a:xfrm>
          <a:prstGeom prst="rect">
            <a:avLst/>
          </a:prstGeom>
        </p:spPr>
      </p:pic>
      <p:pic>
        <p:nvPicPr>
          <p:cNvPr id="8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13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FCBC-B176-B2E5-F0FB-7F1BC6D0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891" y="468631"/>
            <a:ext cx="9711267" cy="1143000"/>
          </a:xfrm>
        </p:spPr>
        <p:txBody>
          <a:bodyPr/>
          <a:lstStyle/>
          <a:p>
            <a:r>
              <a:rPr lang="pt-BR" b="1"/>
              <a:t>Regras básicas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8486D-C6C0-A2B4-FB21-FAF3CE49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890" y="1611631"/>
            <a:ext cx="9711267" cy="4525963"/>
          </a:xfrm>
        </p:spPr>
        <p:txBody>
          <a:bodyPr/>
          <a:lstStyle/>
          <a:p>
            <a:pPr lvl="0"/>
            <a:r>
              <a:rPr lang="pt-BR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Aja com respeito.</a:t>
            </a:r>
          </a:p>
          <a:p>
            <a:pPr lvl="0"/>
            <a:r>
              <a:rPr lang="pt-BR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Comece e termine no horário estipulado.</a:t>
            </a:r>
          </a:p>
          <a:p>
            <a:pPr lvl="0"/>
            <a:r>
              <a:rPr lang="pt-BR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Desative o som de telefones celulares.</a:t>
            </a:r>
          </a:p>
          <a:p>
            <a:r>
              <a:rPr lang="pt-BR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Levante a mão para participar.</a:t>
            </a:r>
          </a:p>
          <a:p>
            <a:pPr lvl="0"/>
            <a:r>
              <a:rPr lang="pt-BR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Participe das atividades e comunique-se.</a:t>
            </a:r>
          </a:p>
          <a:p>
            <a:pPr lvl="1"/>
            <a:r>
              <a:rPr lang="pt-BR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Faça perguntas.</a:t>
            </a:r>
          </a:p>
          <a:p>
            <a:pPr lvl="1"/>
            <a:r>
              <a:rPr lang="pt-BR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Compartilhe experiências e ideias.</a:t>
            </a:r>
          </a:p>
          <a:p>
            <a:pPr lvl="0"/>
            <a:r>
              <a:rPr lang="pt-BR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Trabalhe em equipe.</a:t>
            </a:r>
          </a:p>
          <a:p>
            <a:endParaRPr lang="en-GB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58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E87E0E9-B338-5F52-6570-53DB7562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885" y="457201"/>
            <a:ext cx="9711267" cy="1143000"/>
          </a:xfrm>
        </p:spPr>
        <p:txBody>
          <a:bodyPr/>
          <a:lstStyle/>
          <a:p>
            <a:r>
              <a:rPr lang="pt-BR" b="1"/>
              <a:t>Ofereça poder de escolha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0DDECC4-6842-B405-8F11-3B4D3D5A1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58" y="2002536"/>
            <a:ext cx="7099142" cy="3689550"/>
          </a:xfrm>
        </p:spPr>
        <p:txBody>
          <a:bodyPr/>
          <a:lstStyle/>
          <a:p>
            <a:pPr marL="557530" indent="0">
              <a:spcBef>
                <a:spcPts val="290"/>
              </a:spcBef>
              <a:spcAft>
                <a:spcPts val="0"/>
              </a:spcAft>
              <a:buNone/>
            </a:pPr>
            <a:r>
              <a:rPr lang="pt-BR" sz="1800">
                <a:latin typeface="Merriweather Light" panose="00000400000000000000" pitchFamily="2" charset="0"/>
                <a:ea typeface="HelveticaNeueLTStd-Hv"/>
                <a:cs typeface="HelveticaNeueLTStd-Hv"/>
              </a:rPr>
              <a:t>Quando têm poder de escolha, as pessoas sentem que têm mais controle sobre o processo médico e podem se tranquilizar.</a:t>
            </a:r>
          </a:p>
          <a:p>
            <a:pPr marL="557530" indent="0">
              <a:spcBef>
                <a:spcPts val="29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Merriweather Light" panose="00000400000000000000" pitchFamily="2" charset="0"/>
              <a:ea typeface="HelveticaNeueLTStd-Hv"/>
              <a:cs typeface="HelveticaNeueLTStd-Hv"/>
            </a:endParaRPr>
          </a:p>
          <a:p>
            <a:pPr marL="557530" indent="0">
              <a:spcBef>
                <a:spcPts val="290"/>
              </a:spcBef>
              <a:spcAft>
                <a:spcPts val="0"/>
              </a:spcAft>
              <a:buNone/>
            </a:pPr>
            <a:r>
              <a:rPr lang="pt-BR" sz="1800" b="1">
                <a:latin typeface="Merriweather Light" panose="00000400000000000000" pitchFamily="2" charset="0"/>
                <a:ea typeface="HelveticaNeueLTStd-Hv"/>
                <a:cs typeface="HelveticaNeueLTStd-Hv"/>
              </a:rPr>
              <a:t>É importante oferecer uma opção que seja viável.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59A33E-DA6D-4D36-982E-8AEAEA1AE5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" b="3130"/>
          <a:stretch/>
        </p:blipFill>
        <p:spPr>
          <a:xfrm>
            <a:off x="1071037" y="1278288"/>
            <a:ext cx="4346783" cy="5546374"/>
          </a:xfrm>
          <a:prstGeom prst="rect">
            <a:avLst/>
          </a:prstGeom>
        </p:spPr>
      </p:pic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76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98EE99-76BE-FC83-76BF-832C1F7E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871" y="457201"/>
            <a:ext cx="9711267" cy="1143000"/>
          </a:xfrm>
        </p:spPr>
        <p:txBody>
          <a:bodyPr/>
          <a:lstStyle/>
          <a:p>
            <a:r>
              <a:rPr lang="pt-BR" sz="3600" b="1"/>
              <a:t>Evite o uso de jargão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5951BDE-8CF8-4E5C-FC82-E5413AE46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9916" y="2457451"/>
            <a:ext cx="6497304" cy="4525963"/>
          </a:xfrm>
        </p:spPr>
        <p:txBody>
          <a:bodyPr/>
          <a:lstStyle/>
          <a:p>
            <a:pPr marL="843280" indent="-285750">
              <a:spcBef>
                <a:spcPts val="6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Use uma linguagem clara e direta.</a:t>
            </a:r>
          </a:p>
          <a:p>
            <a:pPr marL="843280" indent="-285750">
              <a:spcBef>
                <a:spcPts val="6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Evite abreviaturas ou termos incomuns no cotidiano, por exemplo, para se referir a:</a:t>
            </a:r>
          </a:p>
          <a:p>
            <a:pPr marL="1302068" lvl="1" indent="-285750">
              <a:spcBef>
                <a:spcPts val="6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lugares dentro de um estabelecimento;</a:t>
            </a:r>
          </a:p>
          <a:p>
            <a:pPr marL="1302068" lvl="1" indent="-285750">
              <a:spcBef>
                <a:spcPts val="6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medicamentos;</a:t>
            </a:r>
          </a:p>
          <a:p>
            <a:pPr marL="1302068" lvl="1" indent="-285750">
              <a:spcBef>
                <a:spcPts val="6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procedimentos;</a:t>
            </a:r>
          </a:p>
          <a:p>
            <a:pPr marL="1302068" lvl="1" indent="-285750">
              <a:spcBef>
                <a:spcPts val="6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condições médicas.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DB43A-2F48-4375-A595-7CFB2AEA0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920" y="1915668"/>
            <a:ext cx="4901383" cy="3479292"/>
          </a:xfrm>
          <a:prstGeom prst="rect">
            <a:avLst/>
          </a:prstGeom>
        </p:spPr>
      </p:pic>
      <p:pic>
        <p:nvPicPr>
          <p:cNvPr id="8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36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6C5EEF8-806A-CC56-26C8-BEF893E0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366" y="442422"/>
            <a:ext cx="9711267" cy="1143000"/>
          </a:xfrm>
        </p:spPr>
        <p:txBody>
          <a:bodyPr/>
          <a:lstStyle/>
          <a:p>
            <a:r>
              <a:rPr lang="pt-BR" b="1"/>
              <a:t>Preste atenção à sua linguagem corporal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E495EBD-9B1F-556C-F131-3F0CD96DB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0366" y="1691551"/>
            <a:ext cx="4581315" cy="4469220"/>
          </a:xfrm>
        </p:spPr>
        <p:txBody>
          <a:bodyPr/>
          <a:lstStyle/>
          <a:p>
            <a:pPr marL="457200" lvl="1" indent="0" rtl="0">
              <a:lnSpc>
                <a:spcPct val="130000"/>
              </a:lnSpc>
              <a:spcBef>
                <a:spcPts val="415"/>
              </a:spcBef>
              <a:buSzPts val="1050"/>
              <a:buNone/>
              <a:tabLst>
                <a:tab pos="1560195" algn="l"/>
                <a:tab pos="1560830" algn="l"/>
              </a:tabLst>
            </a:pPr>
            <a:r>
              <a:rPr lang="pt-BR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O que não fazer:</a:t>
            </a:r>
          </a:p>
          <a:p>
            <a:pPr marL="74295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  <a:ea typeface="+mn-ea"/>
              </a:rPr>
              <a:t>Cruzar os braços</a:t>
            </a:r>
          </a:p>
          <a:p>
            <a:pPr marL="74295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  <a:ea typeface="+mn-ea"/>
              </a:rPr>
              <a:t>Encarar</a:t>
            </a:r>
          </a:p>
          <a:p>
            <a:pPr marL="74295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  <a:ea typeface="+mn-ea"/>
              </a:rPr>
              <a:t>Ficar perto demais</a:t>
            </a:r>
          </a:p>
          <a:p>
            <a:pPr marL="74295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  <a:ea typeface="+mn-ea"/>
              </a:rPr>
              <a:t>Ficar em posição mais elevada que a outra pessoa</a:t>
            </a:r>
          </a:p>
          <a:p>
            <a:pPr marL="74295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  <a:ea typeface="+mn-ea"/>
              </a:rPr>
              <a:t>Apontar para pessoas</a:t>
            </a:r>
          </a:p>
          <a:p>
            <a:pPr marL="74295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  <a:ea typeface="+mn-ea"/>
              </a:rPr>
              <a:t>Fazer movimentos abruptos que possam parecer agressivos</a:t>
            </a:r>
          </a:p>
          <a:p>
            <a:pPr marL="74295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  <a:ea typeface="+mn-ea"/>
              </a:rPr>
              <a:t>Posicionar-se diretamente em frente às pessoas</a:t>
            </a:r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ABE23-4686-60E2-2661-28E738BD4A0D}"/>
              </a:ext>
            </a:extLst>
          </p:cNvPr>
          <p:cNvSpPr txBox="1"/>
          <p:nvPr/>
        </p:nvSpPr>
        <p:spPr>
          <a:xfrm>
            <a:off x="6370321" y="1725841"/>
            <a:ext cx="4855634" cy="342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latin typeface="Merriweather Light" panose="00000400000000000000" pitchFamily="2" charset="0"/>
              </a:rPr>
              <a:t>O que fazer:</a:t>
            </a:r>
          </a:p>
          <a:p>
            <a:pPr marL="283464" lvl="1" indent="-285750" fontAlgn="base">
              <a:lnSpc>
                <a:spcPct val="130000"/>
              </a:lnSpc>
              <a:spcBef>
                <a:spcPts val="415"/>
              </a:spcBef>
              <a:spcAft>
                <a:spcPct val="0"/>
              </a:spcAft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>
                <a:latin typeface="Merriweather Light" panose="00000400000000000000" pitchFamily="2" charset="0"/>
              </a:rPr>
              <a:t>Posicionar-se um pouco de lado</a:t>
            </a:r>
          </a:p>
          <a:p>
            <a:pPr marL="283464" lvl="1" indent="-285750" fontAlgn="base">
              <a:lnSpc>
                <a:spcPct val="130000"/>
              </a:lnSpc>
              <a:spcBef>
                <a:spcPts val="415"/>
              </a:spcBef>
              <a:spcAft>
                <a:spcPct val="0"/>
              </a:spcAft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>
                <a:latin typeface="Merriweather Light" panose="00000400000000000000" pitchFamily="2" charset="0"/>
              </a:rPr>
              <a:t>Manter pelo menos um metro de distância entre você e uma pessoa agitada</a:t>
            </a:r>
          </a:p>
          <a:p>
            <a:pPr marL="283464" lvl="1" indent="-285750" fontAlgn="base">
              <a:lnSpc>
                <a:spcPct val="130000"/>
              </a:lnSpc>
              <a:spcBef>
                <a:spcPts val="415"/>
              </a:spcBef>
              <a:spcAft>
                <a:spcPct val="0"/>
              </a:spcAft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>
                <a:latin typeface="Merriweather Light" panose="00000400000000000000" pitchFamily="2" charset="0"/>
              </a:rPr>
              <a:t>Redobrar atenção ao usar máscara, porque pode ser mais difícil interpretar suas expressões faciais</a:t>
            </a:r>
          </a:p>
          <a:p>
            <a:pPr marL="283464" lvl="1" indent="-285750" fontAlgn="base">
              <a:lnSpc>
                <a:spcPct val="130000"/>
              </a:lnSpc>
              <a:spcBef>
                <a:spcPts val="415"/>
              </a:spcBef>
              <a:spcAft>
                <a:spcPct val="0"/>
              </a:spcAft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>
                <a:latin typeface="Merriweather Light" panose="00000400000000000000" pitchFamily="2" charset="0"/>
              </a:rPr>
              <a:t>Usar linguagem corporal acolhedora, como veremos no módulo 4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38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86B58A3-5F08-BFEB-BD42-60A9803E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770" y="472599"/>
            <a:ext cx="9711267" cy="1143000"/>
          </a:xfrm>
        </p:spPr>
        <p:txBody>
          <a:bodyPr/>
          <a:lstStyle/>
          <a:p>
            <a:r>
              <a:rPr lang="pt-BR" b="1"/>
              <a:t>Avalie a situação continuamente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FC93AF0-5F1C-6DB3-D69E-4A63C1DDA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3621" y="1694006"/>
            <a:ext cx="7370749" cy="4525963"/>
          </a:xfrm>
        </p:spPr>
        <p:txBody>
          <a:bodyPr/>
          <a:lstStyle/>
          <a:p>
            <a:pPr marL="283464" lvl="1" indent="-285750">
              <a:lnSpc>
                <a:spcPct val="130000"/>
              </a:lnSpc>
              <a:spcBef>
                <a:spcPts val="415"/>
              </a:spcBef>
              <a:buSzPts val="1050"/>
              <a:buFont typeface="Arial" panose="020B0604020202020204" pitchFamily="34" charset="0"/>
              <a:buChar char="•"/>
              <a:tabLst>
                <a:tab pos="1560195" algn="l"/>
                <a:tab pos="1560830" algn="l"/>
              </a:tabLst>
            </a:pPr>
            <a:r>
              <a:rPr lang="pt-BR" sz="16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Peça ajuda a um colega caso não consiga lidar com a situação por conta própria.</a:t>
            </a:r>
          </a:p>
          <a:p>
            <a:pPr marL="283464" lvl="1" indent="-285750">
              <a:lnSpc>
                <a:spcPct val="130000"/>
              </a:lnSpc>
              <a:spcBef>
                <a:spcPts val="415"/>
              </a:spcBef>
              <a:buSzPts val="1050"/>
              <a:buFont typeface="Arial" panose="020B0604020202020204" pitchFamily="34" charset="0"/>
              <a:buChar char="•"/>
              <a:tabLst>
                <a:tab pos="1560195" algn="l"/>
                <a:tab pos="1560830" algn="l"/>
              </a:tabLst>
            </a:pPr>
            <a:r>
              <a:rPr lang="pt-BR" sz="16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Se algum comportamento incomodar você, informe a pessoa para que ela tenha a possibilidade de modificá-lo.</a:t>
            </a:r>
          </a:p>
          <a:p>
            <a:pPr marL="283464" lvl="1" indent="-285750">
              <a:lnSpc>
                <a:spcPct val="130000"/>
              </a:lnSpc>
              <a:spcBef>
                <a:spcPts val="415"/>
              </a:spcBef>
              <a:buSzPts val="1050"/>
              <a:buFont typeface="Arial" panose="020B0604020202020204" pitchFamily="34" charset="0"/>
              <a:buChar char="•"/>
              <a:tabLst>
                <a:tab pos="1560195" algn="l"/>
                <a:tab pos="1560830" algn="l"/>
              </a:tabLst>
            </a:pPr>
            <a:r>
              <a:rPr lang="pt-BR" sz="16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Caso receie que alguém esteja portando uma arma ou incentivando outros a adotar um comportamento agressivo, informe seus colegas imediatamente para aumentar a segurança e, se possível, evacuar as pessoas do local.</a:t>
            </a:r>
          </a:p>
          <a:p>
            <a:pPr marL="0" indent="0">
              <a:buNone/>
            </a:pPr>
            <a:endParaRPr lang="pt-BR" sz="1800" b="1" dirty="0">
              <a:latin typeface="Merriweather Light" panose="00000400000000000000" pitchFamily="2" charset="0"/>
              <a:ea typeface="HelveticaNeueLTStd-Hv"/>
              <a:cs typeface="HelveticaNeueLTStd-Hv"/>
            </a:endParaRPr>
          </a:p>
          <a:p>
            <a:pPr marL="0" indent="0">
              <a:buNone/>
            </a:pPr>
            <a:r>
              <a:rPr lang="pt-BR" sz="1800" b="1" dirty="0">
                <a:latin typeface="Merriweather Light" panose="00000400000000000000" pitchFamily="2" charset="0"/>
                <a:ea typeface="HelveticaNeueLTStd-Hv"/>
                <a:cs typeface="HelveticaNeueLTStd-Hv"/>
              </a:rPr>
              <a:t>Lembre-se:</a:t>
            </a:r>
          </a:p>
          <a:p>
            <a:pPr marL="283464" marR="1454150" lvl="1" indent="-285750">
              <a:lnSpc>
                <a:spcPct val="130000"/>
              </a:lnSpc>
              <a:spcBef>
                <a:spcPts val="435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 sz="16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As técnicas de atenuação não podem ser usadas em situações de violência física iminente.</a:t>
            </a:r>
          </a:p>
          <a:p>
            <a:pPr marL="283464" marR="148082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pt-BR" sz="16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Você é responsável por sua própria segurança e deve tomar medidas para sair de situações possivelmente violentas.</a:t>
            </a: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C977E-ED4A-40E0-8818-0445AC8B4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7" y="2208276"/>
            <a:ext cx="3892296" cy="2852928"/>
          </a:xfrm>
          <a:prstGeom prst="rect">
            <a:avLst/>
          </a:prstGeom>
        </p:spPr>
      </p:pic>
      <p:pic>
        <p:nvPicPr>
          <p:cNvPr id="8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91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98EE99-76BE-FC83-76BF-832C1F7E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00" y="147479"/>
            <a:ext cx="10788984" cy="1143000"/>
          </a:xfrm>
        </p:spPr>
        <p:txBody>
          <a:bodyPr/>
          <a:lstStyle/>
          <a:p>
            <a:r>
              <a:rPr lang="pt-BR" sz="3200" b="1"/>
              <a:t>Dicas adicionais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64135AC-F75D-44C9-8D38-D7458018882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735148" y="327110"/>
            <a:ext cx="10920736" cy="620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117248" rIns="91440" bIns="393576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Não tenha por perto </a:t>
            </a:r>
            <a:r>
              <a:rPr lang="pt-BR" sz="1600" b="1" dirty="0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objetos que sejam (ou possam ser) afiados ou que possam ser arremessados e acabar machucando alguém</a:t>
            </a:r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(como tesouras, copos de vidro ou cerâmica ou artigos decorativos pesados).</a:t>
            </a:r>
          </a:p>
          <a:p>
            <a:pPr eaLnBrk="0" hangingPunct="0">
              <a:spcBef>
                <a:spcPct val="0"/>
              </a:spcBef>
            </a:pPr>
            <a:endParaRPr kumimoji="0" lang="fr-CH" altLang="fr-FR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</a:endParaRPr>
          </a:p>
          <a:p>
            <a:pPr eaLnBrk="0" hangingPunct="0">
              <a:spcBef>
                <a:spcPct val="0"/>
              </a:spcBef>
            </a:pPr>
            <a:r>
              <a:rPr lang="pt-BR" sz="1600" b="1" dirty="0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As pessoas reagem de forma diferente a cada membro da equipe.</a:t>
            </a:r>
            <a:r>
              <a:rPr kumimoji="0" lang="pt-BR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Se a pessoa que está agitada tiver um trato melhor com algum de seus colegas, peça ajuda.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kumimoji="0" lang="fr-CH" altLang="fr-FR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</a:endParaRPr>
          </a:p>
          <a:p>
            <a:pPr eaLnBrk="0" hangingPunct="0">
              <a:spcBef>
                <a:spcPct val="0"/>
              </a:spcBef>
            </a:pPr>
            <a:r>
              <a:rPr kumimoji="0" lang="pt-BR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Evite sentar-se longe da porta</a:t>
            </a:r>
            <a:r>
              <a:rPr kumimoji="0" lang="pt-BR" sz="1600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e que sua saída esteja obstruída.</a:t>
            </a:r>
            <a:r>
              <a:rPr kumimoji="0" lang="pt-BR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Se possível, assegure-se de poder chamar seus colegas caso precise de ajuda.</a:t>
            </a:r>
          </a:p>
          <a:p>
            <a:pPr eaLnBrk="0" hangingPunct="0">
              <a:spcBef>
                <a:spcPct val="0"/>
              </a:spcBef>
            </a:pPr>
            <a:endParaRPr kumimoji="0" lang="fr-CH" altLang="fr-FR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</a:endParaRPr>
          </a:p>
          <a:p>
            <a:pPr eaLnBrk="0" hangingPunct="0">
              <a:spcBef>
                <a:spcPct val="0"/>
              </a:spcBef>
            </a:pPr>
            <a:r>
              <a:rPr kumimoji="0" lang="pt-BR" sz="1600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Se não estiver em um estabelecimento de saúde, </a:t>
            </a:r>
            <a:r>
              <a:rPr kumimoji="0" lang="pt-BR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assegure-se de poder chegar à saída mais próxima</a:t>
            </a:r>
            <a:r>
              <a:rPr kumimoji="0" lang="pt-BR" sz="1600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, como seu veículo ou a porta da casa, no caso de uma visita domiciliar.</a:t>
            </a:r>
            <a:r>
              <a:rPr kumimoji="0" lang="pt-BR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</a:t>
            </a:r>
          </a:p>
          <a:p>
            <a:pPr eaLnBrk="0" hangingPunct="0">
              <a:spcBef>
                <a:spcPct val="0"/>
              </a:spcBef>
            </a:pPr>
            <a:endParaRPr lang="en-US" altLang="fr-FR" sz="1600" dirty="0">
              <a:solidFill>
                <a:schemeClr val="tx1"/>
              </a:solidFill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pPr eaLnBrk="0" hangingPunct="0">
              <a:spcBef>
                <a:spcPct val="0"/>
              </a:spcBef>
            </a:pPr>
            <a:r>
              <a:rPr kumimoji="0" lang="pt-BR" sz="1600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Avalie se </a:t>
            </a:r>
            <a:r>
              <a:rPr kumimoji="0" lang="pt-BR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dizer à pessoa que você não está à vontade com o comportamento dela</a:t>
            </a:r>
            <a:r>
              <a:rPr kumimoji="0" lang="pt-BR" sz="1600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poderia ajudar a acalmá-la antes de que você precise ir embora.</a:t>
            </a:r>
          </a:p>
          <a:p>
            <a:pPr eaLnBrk="0" hangingPunct="0">
              <a:spcBef>
                <a:spcPct val="0"/>
              </a:spcBef>
            </a:pPr>
            <a:endParaRPr kumimoji="0" lang="fr-CH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</a:endParaRPr>
          </a:p>
          <a:p>
            <a:pPr eaLnBrk="0" hangingPunct="0">
              <a:spcBef>
                <a:spcPct val="0"/>
              </a:spcBef>
            </a:pPr>
            <a:r>
              <a:rPr kumimoji="0" lang="pt-BR" sz="1600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Invista em “pedidos sutis” de respeito usando </a:t>
            </a:r>
            <a:r>
              <a:rPr kumimoji="0" lang="pt-BR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cartazes, adesivos ou outros materiais gráficos</a:t>
            </a:r>
            <a:r>
              <a:rPr kumimoji="0" lang="pt-BR" sz="1600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com mensagens como “Favor respeitar a equipe. Estamos aqui para ajudar!” ou “Este é um espaço de cura. Favor tratar todas as pessoas com respeito”.</a:t>
            </a:r>
          </a:p>
        </p:txBody>
      </p:sp>
      <p:pic>
        <p:nvPicPr>
          <p:cNvPr id="5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20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98EE99-76BE-FC83-76BF-832C1F7E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00" y="154622"/>
            <a:ext cx="10788984" cy="1143000"/>
          </a:xfrm>
        </p:spPr>
        <p:txBody>
          <a:bodyPr/>
          <a:lstStyle/>
          <a:p>
            <a:r>
              <a:rPr lang="pt-BR" sz="3200" b="1"/>
              <a:t>Dicas adicionais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64135AC-F75D-44C9-8D38-D7458018882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936948" y="653487"/>
            <a:ext cx="10318104" cy="571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117248" rIns="91440" bIns="393576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hangingPunct="0">
              <a:spcBef>
                <a:spcPct val="0"/>
              </a:spcBef>
              <a:buNone/>
            </a:pPr>
            <a:r>
              <a:rPr lang="pt-BR" sz="1600" b="1" dirty="0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Caso precise dar notícias frustrantes ou tristes:</a:t>
            </a:r>
            <a:r>
              <a:rPr kumimoji="0" lang="pt-BR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kumimoji="0" lang="en-US" altLang="fr-FR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pPr marL="283464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converse em um lugar com privacidade, quando possível, e dê tempo e espaço para a pessoa ficar em silêncio ou expressar livremente seus sentimentos e sua dor de forma privada</a:t>
            </a:r>
          </a:p>
          <a:p>
            <a:pPr marL="4064" lvl="1" indent="0" eaLnBrk="0" hangingPunct="0">
              <a:spcBef>
                <a:spcPct val="0"/>
              </a:spcBef>
              <a:buNone/>
            </a:pPr>
            <a:endParaRPr kumimoji="0" lang="en-US" altLang="fr-FR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pPr marL="283464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se houver um risco de que o destinatário da notícia se torne violento, outro membro da equipe também deve estar presente</a:t>
            </a:r>
          </a:p>
          <a:p>
            <a:pPr marL="283464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kumimoji="0" lang="en-US" altLang="fr-FR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pPr marL="283464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pt-BR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use uma linguagem clara e pergunte se a pessoa tem alguma dúvida</a:t>
            </a:r>
          </a:p>
          <a:p>
            <a:pPr marL="283464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kumimoji="0" lang="en-US" altLang="fr-FR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pPr marL="283464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lembre-se de que esse pode ser um momento muito delicado e talvez a pessoa não esteja preparada para processar todas as informações, então sempre diga que ela pode voltar depois se surgir alguma dúvida</a:t>
            </a:r>
            <a:r>
              <a:rPr kumimoji="0" lang="pt-BR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</a:t>
            </a:r>
          </a:p>
          <a:p>
            <a:pPr lvl="1" eaLnBrk="0" hangingPunct="0">
              <a:spcBef>
                <a:spcPct val="0"/>
              </a:spcBef>
            </a:pPr>
            <a:endParaRPr kumimoji="0" lang="en-US" altLang="fr-FR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pPr marL="0" indent="0" algn="ctr" eaLnBrk="0" hangingPunct="0">
              <a:spcBef>
                <a:spcPct val="0"/>
              </a:spcBef>
              <a:buNone/>
            </a:pPr>
            <a:r>
              <a:rPr kumimoji="0" lang="pt-BR" sz="1600" b="1" i="0" strike="noStrike" cap="none" normalizeH="0" baseline="0" dirty="0">
                <a:ln>
                  <a:noFill/>
                </a:ln>
                <a:solidFill>
                  <a:srgbClr val="0090A7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Não transmita a mensagem de que quem grita tem prioridade: outros podem seguir o exemplo! </a:t>
            </a:r>
            <a:r>
              <a:rPr lang="pt-BR" sz="1600" b="1" dirty="0">
                <a:solidFill>
                  <a:srgbClr val="0090A7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Escute as queixas da pessoa, expresse sua compreensão e explique o que pode ou não ser feito, mas evite ao máximo associar uma agressão a resultados positivos.</a:t>
            </a:r>
            <a:r>
              <a:rPr kumimoji="0" lang="pt-BR" sz="1600" b="1" i="0" strike="noStrike" cap="none" normalizeH="0" baseline="0" dirty="0">
                <a:ln>
                  <a:noFill/>
                </a:ln>
                <a:solidFill>
                  <a:srgbClr val="0090A7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</a:t>
            </a:r>
          </a:p>
        </p:txBody>
      </p:sp>
      <p:pic>
        <p:nvPicPr>
          <p:cNvPr id="5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17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45A5-5A34-4918-D58D-149B5E56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109" y="2857500"/>
            <a:ext cx="6663781" cy="1143000"/>
          </a:xfrm>
        </p:spPr>
        <p:txBody>
          <a:bodyPr/>
          <a:lstStyle/>
          <a:p>
            <a:pPr algn="ctr"/>
            <a:r>
              <a:rPr lang="pt-BR" sz="3600" b="1"/>
              <a:t>Vamos voltar ao caso do sr. X e da sra. Y na sala de emergência…</a:t>
            </a:r>
          </a:p>
        </p:txBody>
      </p:sp>
      <p:pic>
        <p:nvPicPr>
          <p:cNvPr id="4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30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387F-B289-A3EE-211B-A3CB84269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5885" y="1600201"/>
            <a:ext cx="8084807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400">
                <a:latin typeface="Merriweather Light" panose="00000400000000000000" pitchFamily="2" charset="0"/>
              </a:rPr>
              <a:t>Quais dos comportamentos que você acabou de aprender poderiam ser usados na situação com o sr. X e a sra. Y? Como?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63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B6C32-CC73-0D92-B409-80527206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51" y="500218"/>
            <a:ext cx="9711267" cy="1143000"/>
          </a:xfrm>
        </p:spPr>
        <p:txBody>
          <a:bodyPr/>
          <a:lstStyle/>
          <a:p>
            <a:r>
              <a:rPr lang="pt-BR" b="1"/>
              <a:t>Estudo de caso 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387F-B289-A3EE-211B-A3CB84269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1751" y="2332037"/>
            <a:ext cx="9122774" cy="4525963"/>
          </a:xfrm>
        </p:spPr>
        <p:txBody>
          <a:bodyPr/>
          <a:lstStyle/>
          <a:p>
            <a:r>
              <a:rPr lang="pt-BR" sz="2000" dirty="0">
                <a:latin typeface="Merriweather Light" panose="00000400000000000000" pitchFamily="2" charset="0"/>
              </a:rPr>
              <a:t>O sr. Z é levado pela família ao hospital com um ferimento de bala.</a:t>
            </a:r>
          </a:p>
          <a:p>
            <a:r>
              <a:rPr lang="pt-BR" sz="2000" dirty="0">
                <a:latin typeface="Merriweather Light" panose="00000400000000000000" pitchFamily="2" charset="0"/>
              </a:rPr>
              <a:t>Os médicos tentam salvá-lo, mas não conseguem – ele morre.</a:t>
            </a:r>
          </a:p>
          <a:p>
            <a:r>
              <a:rPr lang="pt-BR" sz="2000" dirty="0">
                <a:latin typeface="Merriweather Light" panose="00000400000000000000" pitchFamily="2" charset="0"/>
              </a:rPr>
              <a:t>Eles não contam à família os esforços que fizeram. </a:t>
            </a:r>
          </a:p>
          <a:p>
            <a:r>
              <a:rPr lang="pt-BR" sz="2000" dirty="0">
                <a:latin typeface="Merriweather Light" panose="00000400000000000000" pitchFamily="2" charset="0"/>
              </a:rPr>
              <a:t>A família do sr. Z supõe que ele morreu porque os médicos não fizeram seu trabalho corretamente.</a:t>
            </a:r>
          </a:p>
          <a:p>
            <a:r>
              <a:rPr lang="pt-BR" sz="2000" dirty="0">
                <a:latin typeface="Merriweather Light" panose="00000400000000000000" pitchFamily="2" charset="0"/>
              </a:rPr>
              <a:t>Os membros da família ficam muito angustiados e ameaçam os funcionários com violência.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918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387F-B289-A3EE-211B-A3CB84269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9979" y="2128452"/>
            <a:ext cx="9715899" cy="4525963"/>
          </a:xfrm>
        </p:spPr>
        <p:txBody>
          <a:bodyPr/>
          <a:lstStyle/>
          <a:p>
            <a:pPr marL="0" indent="0">
              <a:buNone/>
            </a:pPr>
            <a:r>
              <a:rPr lang="pt-BR" sz="4000" b="1">
                <a:solidFill>
                  <a:srgbClr val="0090A7"/>
                </a:solidFill>
              </a:rPr>
              <a:t>Discussão geral:</a:t>
            </a:r>
          </a:p>
          <a:p>
            <a:pPr marL="0" indent="0">
              <a:buNone/>
            </a:pPr>
            <a:r>
              <a:rPr lang="pt-BR" sz="4000" b="1">
                <a:solidFill>
                  <a:srgbClr val="0090A7"/>
                </a:solidFill>
              </a:rPr>
              <a:t>Quais comportamentos poderiam ajudar?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8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7525-1354-106A-3FE3-8E334D95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16" y="745500"/>
            <a:ext cx="4666656" cy="1143000"/>
          </a:xfrm>
        </p:spPr>
        <p:txBody>
          <a:bodyPr/>
          <a:lstStyle/>
          <a:p>
            <a:r>
              <a:rPr lang="pt-BR" sz="3200" b="1"/>
              <a:t>Você aprenderá…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0BC79-0DBB-085C-2786-EC7A584AC032}"/>
              </a:ext>
            </a:extLst>
          </p:cNvPr>
          <p:cNvSpPr txBox="1"/>
          <p:nvPr/>
        </p:nvSpPr>
        <p:spPr>
          <a:xfrm>
            <a:off x="6335175" y="1681786"/>
            <a:ext cx="5447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latin typeface="Merriweather Light" panose="00000400000000000000" pitchFamily="2" charset="0"/>
              </a:rPr>
              <a:t>…técnicas comprovadas para atenuar a tensão no local de trabalho.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06A502-8DE4-19F4-B260-894F93C77CBC}"/>
              </a:ext>
            </a:extLst>
          </p:cNvPr>
          <p:cNvSpPr txBox="1">
            <a:spLocks/>
          </p:cNvSpPr>
          <p:nvPr/>
        </p:nvSpPr>
        <p:spPr bwMode="auto">
          <a:xfrm>
            <a:off x="5751316" y="3053264"/>
            <a:ext cx="97112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b="1"/>
              <a:t>Você obterá…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5D28F-3A38-6ACE-EB02-048DD21C2591}"/>
              </a:ext>
            </a:extLst>
          </p:cNvPr>
          <p:cNvSpPr txBox="1"/>
          <p:nvPr/>
        </p:nvSpPr>
        <p:spPr>
          <a:xfrm>
            <a:off x="6335175" y="4029861"/>
            <a:ext cx="5598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latin typeface="Merriweather Light" panose="00000400000000000000" pitchFamily="2" charset="0"/>
              </a:rPr>
              <a:t>…habilidades aprimoradas de comunicação e escuta que você pode usar com colegas, pacientes e cuidadores todos os dias.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6499F-7D69-4505-AD09-01AFB800E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61" y="1093931"/>
            <a:ext cx="4666655" cy="4670138"/>
          </a:xfrm>
          <a:prstGeom prst="rect">
            <a:avLst/>
          </a:prstGeom>
        </p:spPr>
      </p:pic>
      <p:pic>
        <p:nvPicPr>
          <p:cNvPr id="9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30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7944857-1BD9-4C03-A347-CE0DA1DC1CC4}"/>
              </a:ext>
            </a:extLst>
          </p:cNvPr>
          <p:cNvSpPr txBox="1">
            <a:spLocks/>
          </p:cNvSpPr>
          <p:nvPr/>
        </p:nvSpPr>
        <p:spPr bwMode="auto">
          <a:xfrm>
            <a:off x="2074126" y="4428935"/>
            <a:ext cx="925215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/>
              <a:t>Módulo 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078729-A3D8-44EB-95F1-235A7ED3D28E}"/>
              </a:ext>
            </a:extLst>
          </p:cNvPr>
          <p:cNvSpPr txBox="1">
            <a:spLocks/>
          </p:cNvSpPr>
          <p:nvPr/>
        </p:nvSpPr>
        <p:spPr bwMode="auto">
          <a:xfrm>
            <a:off x="2074125" y="3010345"/>
            <a:ext cx="9252158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None/>
              <a:defRPr sz="1800">
                <a:solidFill>
                  <a:schemeClr val="bg2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chemeClr val="bg2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r>
              <a:rPr lang="pt-BR" sz="3200" b="1">
                <a:latin typeface="Merriweather Light" panose="00000400000000000000" pitchFamily="2" charset="0"/>
              </a:rPr>
              <a:t>Comunicação e envolvimento com as pessoas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78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6612BE-6455-4AF1-B1E1-BEE53786B183}"/>
              </a:ext>
            </a:extLst>
          </p:cNvPr>
          <p:cNvSpPr txBox="1">
            <a:spLocks/>
          </p:cNvSpPr>
          <p:nvPr/>
        </p:nvSpPr>
        <p:spPr bwMode="auto">
          <a:xfrm>
            <a:off x="1731751" y="476566"/>
            <a:ext cx="97112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b="1"/>
              <a:t>Conteúdos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C3270B-978C-4250-A86C-124D71D1152F}"/>
              </a:ext>
            </a:extLst>
          </p:cNvPr>
          <p:cNvSpPr txBox="1">
            <a:spLocks/>
          </p:cNvSpPr>
          <p:nvPr/>
        </p:nvSpPr>
        <p:spPr bwMode="auto">
          <a:xfrm>
            <a:off x="1754611" y="1817687"/>
            <a:ext cx="97112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bg2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kern="0" dirty="0"/>
          </a:p>
          <a:p>
            <a:r>
              <a:rPr lang="pt-BR" sz="2400">
                <a:latin typeface="Merriweather Light" panose="00000400000000000000" pitchFamily="2" charset="0"/>
              </a:rPr>
              <a:t>Outros comportamentos para se comunicar com pacientes e cuidadores</a:t>
            </a:r>
          </a:p>
          <a:p>
            <a:r>
              <a:rPr lang="pt-BR" sz="2400">
                <a:latin typeface="Merriweather Light" panose="00000400000000000000" pitchFamily="2" charset="0"/>
              </a:rPr>
              <a:t>Exercício de encenação</a:t>
            </a:r>
          </a:p>
          <a:p>
            <a:endParaRPr lang="en-GB" kern="0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969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37148-1A3C-E9D7-0C2F-A9AE38E4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10" y="880744"/>
            <a:ext cx="9711267" cy="1143000"/>
          </a:xfrm>
        </p:spPr>
        <p:txBody>
          <a:bodyPr/>
          <a:lstStyle/>
          <a:p>
            <a:r>
              <a:rPr lang="pt-BR" b="1"/>
              <a:t>Coloque-se no lugar do outro!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25C2-4AEA-C047-3E0D-BA69982BF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611" y="2877896"/>
            <a:ext cx="9711267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400">
                <a:solidFill>
                  <a:schemeClr val="tx1"/>
                </a:solidFill>
                <a:latin typeface="Merriweather Light" panose="00000400000000000000" pitchFamily="2" charset="0"/>
              </a:rPr>
              <a:t>Considerar o que a outra pessoa pode estar pensando e sentindo ajudará você a entender a causa da angústia dela e, idealmente, a evitar que a situação se agrave.</a:t>
            </a:r>
          </a:p>
          <a:p>
            <a:endParaRPr lang="en-GB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2279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3AF9AE1-37A1-E60D-5AB5-0FE30224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97" y="536793"/>
            <a:ext cx="10632665" cy="1143000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t-BR" b="1"/>
              <a:t>Comportamentos simples para uma melhor comunicação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637C84-D292-4905-A396-BB3D204C5721}"/>
              </a:ext>
            </a:extLst>
          </p:cNvPr>
          <p:cNvSpPr txBox="1"/>
          <p:nvPr/>
        </p:nvSpPr>
        <p:spPr>
          <a:xfrm>
            <a:off x="1164033" y="1989037"/>
            <a:ext cx="104841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latin typeface="Merriweather Light" panose="00000400000000000000" pitchFamily="2" charset="0"/>
              </a:rPr>
              <a:t>Escutar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latin typeface="Merriweather Light" panose="00000400000000000000" pitchFamily="2" charset="0"/>
              </a:rPr>
              <a:t>Oferecer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latin typeface="Merriweather Light" panose="00000400000000000000" pitchFamily="2" charset="0"/>
              </a:rPr>
              <a:t>Esperar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latin typeface="Merriweather Light" panose="00000400000000000000" pitchFamily="2" charset="0"/>
              </a:rPr>
              <a:t>Observar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latin typeface="Merriweather Light" panose="00000400000000000000" pitchFamily="2" charset="0"/>
              </a:rPr>
              <a:t>Inclinar-se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latin typeface="Merriweather Light" panose="00000400000000000000" pitchFamily="2" charset="0"/>
              </a:rPr>
              <a:t>Assentir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latin typeface="Merriweather Light" panose="00000400000000000000" pitchFamily="2" charset="0"/>
              </a:rPr>
              <a:t>Expressar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1EB80-74B2-FD1A-8B16-7D65FB45901E}"/>
              </a:ext>
            </a:extLst>
          </p:cNvPr>
          <p:cNvSpPr txBox="1"/>
          <p:nvPr/>
        </p:nvSpPr>
        <p:spPr>
          <a:xfrm>
            <a:off x="981749" y="5375910"/>
            <a:ext cx="10484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latin typeface="Merriweather Light" panose="00000400000000000000" pitchFamily="2" charset="0"/>
                <a:ea typeface="HelveticaNeueLTStd-Roman"/>
                <a:cs typeface="Arial" panose="020B0604020202020204" pitchFamily="34" charset="0"/>
              </a:rPr>
              <a:t>Adaptado de: M. Lowry, G. Lingard e M. Neal, “De-escalating anger: A new model for practice”, </a:t>
            </a:r>
            <a:r>
              <a:rPr lang="pt-BR" sz="1400" i="1">
                <a:latin typeface="Merriweather Light" panose="00000400000000000000" pitchFamily="2" charset="0"/>
                <a:ea typeface="HelveticaNeueLTStd-Roman"/>
                <a:cs typeface="Arial" panose="020B0604020202020204" pitchFamily="34" charset="0"/>
              </a:rPr>
              <a:t>Nursing Times</a:t>
            </a:r>
            <a:r>
              <a:rPr lang="pt-BR" sz="1400">
                <a:latin typeface="Merriweather Light" panose="00000400000000000000" pitchFamily="2" charset="0"/>
                <a:ea typeface="HelveticaNeueLTStd-Roman"/>
                <a:cs typeface="Arial" panose="020B0604020202020204" pitchFamily="34" charset="0"/>
              </a:rPr>
              <a:t>, vol. 112, n.º 4, julho de 2016, pp. 4-7: </a:t>
            </a:r>
            <a:r>
              <a:rPr lang="pt-BR" sz="1400" u="sng">
                <a:solidFill>
                  <a:srgbClr val="0000FF"/>
                </a:solidFill>
                <a:latin typeface="Merriweather Light" panose="00000400000000000000" pitchFamily="2" charset="0"/>
                <a:ea typeface="HelveticaNeueLTStd-Roman"/>
                <a:cs typeface="Arial" panose="020B0604020202020204" pitchFamily="34" charset="0"/>
                <a:hlinkClick r:id="rId3"/>
              </a:rPr>
              <a:t>https://cdn.ps.emap.com/wp-content/uploads/sites/3/2016/07/270716_De-escalating-anger-a-new-model-for-practice.pdf</a:t>
            </a:r>
            <a:r>
              <a:rPr lang="pt-BR" sz="1400">
                <a:latin typeface="Merriweather Light" panose="00000400000000000000" pitchFamily="2" charset="0"/>
                <a:ea typeface="HelveticaNeueLTStd-Roman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1CC69-3407-4FD5-9E74-74A47D9487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45" y="1603809"/>
            <a:ext cx="4125278" cy="3270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341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DA0A-9545-F3E8-2C6B-1944FCF3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366" y="492124"/>
            <a:ext cx="9711267" cy="1143000"/>
          </a:xfrm>
        </p:spPr>
        <p:txBody>
          <a:bodyPr/>
          <a:lstStyle/>
          <a:p>
            <a:r>
              <a:rPr lang="pt-BR" b="1"/>
              <a:t>Escutar	                     Oferecer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CAE4-569B-77F6-1E3C-D5A4312C0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1505" y="2160587"/>
            <a:ext cx="4754033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1800">
                <a:latin typeface="Merriweather Light" panose="00000400000000000000" pitchFamily="2" charset="0"/>
              </a:rPr>
              <a:t>Dê à outra pessoa tempo para explicar, sem discutir.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>
                <a:latin typeface="Merriweather Light" panose="00000400000000000000" pitchFamily="2" charset="0"/>
              </a:rPr>
              <a:t>Explore as causas dos problemas e possíveis soluções.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>
                <a:latin typeface="Merriweather Light" panose="00000400000000000000" pitchFamily="2" charset="0"/>
              </a:rPr>
              <a:t>Use perguntas abertas, como “pode me contar mais sobre isso?” ou “o que aconteceu depois?”.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>
                <a:latin typeface="Merriweather Light" panose="00000400000000000000" pitchFamily="2" charset="0"/>
              </a:rPr>
              <a:t>Não julgue nem critique o caráter ou a aparência da pessoa.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1ED6C-B81C-B99A-EA03-60933E472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160586"/>
            <a:ext cx="4754033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1800" dirty="0">
                <a:latin typeface="Merriweather Light" panose="00000400000000000000" pitchFamily="2" charset="0"/>
              </a:rPr>
              <a:t>Ofereça à pessoa a oportunidade de desabafar, se possível, em particular.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>
                <a:latin typeface="Merriweather Light" panose="00000400000000000000" pitchFamily="2" charset="0"/>
              </a:rPr>
              <a:t>Não discuta, não dê conselhos nem se defenda: permita que a pessoa continue falando.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Deixe claro que você só quer ajudar, e não atrapalhar.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Merriweather Light" panose="00000400000000000000" pitchFamily="2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505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7B40F30-6087-489C-5E92-FC8F360B4A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4" b="9514"/>
          <a:stretch/>
        </p:blipFill>
        <p:spPr>
          <a:xfrm>
            <a:off x="5593950" y="900112"/>
            <a:ext cx="5769634" cy="5057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76E05-502A-77D6-742B-1A57F217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95" y="495776"/>
            <a:ext cx="9711267" cy="1143000"/>
          </a:xfrm>
        </p:spPr>
        <p:txBody>
          <a:bodyPr/>
          <a:lstStyle/>
          <a:p>
            <a:r>
              <a:rPr lang="pt-BR" b="1"/>
              <a:t>Esperar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A1A0F-99FD-589A-E033-772424497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795" y="2043112"/>
            <a:ext cx="4754033" cy="4525963"/>
          </a:xfrm>
        </p:spPr>
        <p:txBody>
          <a:bodyPr/>
          <a:lstStyle/>
          <a:p>
            <a:r>
              <a:rPr lang="pt-BR" sz="2000">
                <a:solidFill>
                  <a:schemeClr val="tx1"/>
                </a:solidFill>
                <a:latin typeface="Merriweather Light" panose="00000400000000000000" pitchFamily="2" charset="0"/>
              </a:rPr>
              <a:t>Evite a tentação de preencher o silêncio!</a:t>
            </a:r>
          </a:p>
          <a:p>
            <a:r>
              <a:rPr lang="pt-BR" sz="2000">
                <a:solidFill>
                  <a:schemeClr val="tx1"/>
                </a:solidFill>
                <a:latin typeface="Merriweather Light" panose="00000400000000000000" pitchFamily="2" charset="0"/>
              </a:rPr>
              <a:t>Dê tempo para que a pessoa expresse o que está sentindo, sem interrompê-la.</a:t>
            </a:r>
          </a:p>
          <a:p>
            <a:r>
              <a:rPr lang="pt-BR" sz="2000">
                <a:solidFill>
                  <a:schemeClr val="tx1"/>
                </a:solidFill>
                <a:latin typeface="Merriweather Light" panose="00000400000000000000" pitchFamily="2" charset="0"/>
              </a:rPr>
              <a:t>Se o silêncio for incômodo, tente contar até dez devagar antes de falar.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26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BF74-0034-5000-1BEC-79208980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457201"/>
            <a:ext cx="9711267" cy="1143000"/>
          </a:xfrm>
        </p:spPr>
        <p:txBody>
          <a:bodyPr/>
          <a:lstStyle/>
          <a:p>
            <a:r>
              <a:rPr lang="pt-BR" b="1"/>
              <a:t>Observar </a:t>
            </a:r>
            <a:r>
              <a:rPr lang="pt-BR"/>
              <a:t>				   </a:t>
            </a:r>
            <a:r>
              <a:rPr lang="pt-BR" b="1"/>
              <a:t>Inclinar-se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4021E-F4CA-271E-C352-EFC6E6B6B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489" y="1645922"/>
            <a:ext cx="4754033" cy="4525963"/>
          </a:xfrm>
        </p:spPr>
        <p:txBody>
          <a:bodyPr/>
          <a:lstStyle/>
          <a:p>
            <a:r>
              <a:rPr lang="pt-BR" sz="2000">
                <a:solidFill>
                  <a:schemeClr val="tx1"/>
                </a:solidFill>
                <a:latin typeface="Merriweather Light" panose="00000400000000000000" pitchFamily="2" charset="0"/>
              </a:rPr>
              <a:t>O contato visual deve parecer adequado.</a:t>
            </a:r>
          </a:p>
          <a:p>
            <a:r>
              <a:rPr lang="pt-BR" sz="2000">
                <a:solidFill>
                  <a:schemeClr val="tx1"/>
                </a:solidFill>
                <a:latin typeface="Merriweather Light" panose="00000400000000000000" pitchFamily="2" charset="0"/>
              </a:rPr>
              <a:t>Com base na pessoa, na cultura e no contexto, determine quanto contato visual seria aceitável. </a:t>
            </a:r>
          </a:p>
          <a:p>
            <a:r>
              <a:rPr lang="pt-BR" sz="2000">
                <a:solidFill>
                  <a:schemeClr val="tx1"/>
                </a:solidFill>
                <a:latin typeface="Merriweather Light" panose="00000400000000000000" pitchFamily="2" charset="0"/>
              </a:rPr>
              <a:t>Outras expressões faciais e linguagem corporal podem comunicar seu apoio e atenção. </a:t>
            </a:r>
          </a:p>
          <a:p>
            <a:r>
              <a:rPr lang="pt-BR" sz="2000">
                <a:solidFill>
                  <a:schemeClr val="tx1"/>
                </a:solidFill>
                <a:latin typeface="Merriweather Light" panose="00000400000000000000" pitchFamily="2" charset="0"/>
              </a:rPr>
              <a:t>Sorria quando for adequado; caso contrário, mantenha uma expressão neutra.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A7904-5AB3-51B9-BFC8-D229C0404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6499" y="1661983"/>
            <a:ext cx="5117012" cy="4525963"/>
          </a:xfrm>
        </p:spPr>
        <p:txBody>
          <a:bodyPr/>
          <a:lstStyle/>
          <a:p>
            <a:r>
              <a:rPr lang="pt-BR" sz="2000">
                <a:solidFill>
                  <a:schemeClr val="tx1"/>
                </a:solidFill>
                <a:latin typeface="Merriweather Light" panose="00000400000000000000" pitchFamily="2" charset="0"/>
              </a:rPr>
              <a:t>Inclinar levemente a cabeça ajuda a demonstrar interesse e atenção.</a:t>
            </a:r>
          </a:p>
          <a:p>
            <a:r>
              <a:rPr lang="pt-BR" sz="2000">
                <a:solidFill>
                  <a:schemeClr val="tx1"/>
                </a:solidFill>
                <a:latin typeface="Merriweather Light" panose="00000400000000000000" pitchFamily="2" charset="0"/>
              </a:rPr>
              <a:t>Também pode deixar sua postura menos ameaçadora.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CAB7C51D-0C3E-9066-214B-AA68C68EC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47" y="4072922"/>
            <a:ext cx="3715251" cy="2785078"/>
          </a:xfrm>
          <a:prstGeom prst="rect">
            <a:avLst/>
          </a:prstGeom>
        </p:spPr>
      </p:pic>
      <p:pic>
        <p:nvPicPr>
          <p:cNvPr id="9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677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EE73-AFA4-3429-C70A-0B2C9C4A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52" y="502603"/>
            <a:ext cx="9711267" cy="1143000"/>
          </a:xfrm>
        </p:spPr>
        <p:txBody>
          <a:bodyPr/>
          <a:lstStyle/>
          <a:p>
            <a:r>
              <a:rPr lang="pt-BR" b="1"/>
              <a:t>Assentir				Expressar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ACD8-6CA4-A4D5-9582-85CFE696E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752" y="1966592"/>
            <a:ext cx="4266569" cy="4525963"/>
          </a:xfrm>
        </p:spPr>
        <p:txBody>
          <a:bodyPr/>
          <a:lstStyle/>
          <a:p>
            <a:r>
              <a:rPr lang="pt-BR" sz="2000">
                <a:latin typeface="Merriweather Light" panose="00000400000000000000" pitchFamily="2" charset="0"/>
              </a:rPr>
              <a:t>Assentir pode demonstrar que você está prestando atenção e tem disposição para ouvir sem interromper.</a:t>
            </a:r>
          </a:p>
          <a:p>
            <a:r>
              <a:rPr lang="pt-BR" sz="2000">
                <a:latin typeface="Merriweather Light" panose="00000400000000000000" pitchFamily="2" charset="0"/>
              </a:rPr>
              <a:t>Mas observe que assentir excessivamente pode transmitir impaciência.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009A1-543D-160F-64FC-252992BE7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2175" y="1966593"/>
            <a:ext cx="6296465" cy="4525963"/>
          </a:xfrm>
        </p:spPr>
        <p:txBody>
          <a:bodyPr/>
          <a:lstStyle/>
          <a:p>
            <a:r>
              <a:rPr lang="pt-BR" sz="2000">
                <a:latin typeface="Merriweather Light" panose="00000400000000000000" pitchFamily="2" charset="0"/>
              </a:rPr>
              <a:t>Expresse sua compreensão dos sentimentos da pessoa: use frases curtas e evite validar comportamentos agressivos. </a:t>
            </a:r>
          </a:p>
          <a:p>
            <a:pPr lvl="1"/>
            <a:r>
              <a:rPr lang="pt-BR" sz="2000">
                <a:latin typeface="Merriweather Light" panose="00000400000000000000" pitchFamily="2" charset="0"/>
              </a:rPr>
              <a:t>Exemplo: “Entendo por que você sente essa frustração.” </a:t>
            </a:r>
          </a:p>
          <a:p>
            <a:r>
              <a:rPr lang="pt-BR" sz="2000">
                <a:latin typeface="Merriweather Light" panose="00000400000000000000" pitchFamily="2" charset="0"/>
              </a:rPr>
              <a:t>Parafrasear também pode funcionar: tente recapitular o que a pessoa disse usando palavras diferentes. Isso mostra que você está ouvindo e dá a chance de corrigir mal-entendidos.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095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2D9AD-1D8F-18DA-5DFA-4685BFFB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300" y="2286000"/>
            <a:ext cx="9711267" cy="1143000"/>
          </a:xfrm>
        </p:spPr>
        <p:txBody>
          <a:bodyPr/>
          <a:lstStyle/>
          <a:p>
            <a:r>
              <a:rPr lang="pt-BR" b="1"/>
              <a:t>Trabalho em duplas: Encenação</a:t>
            </a:r>
          </a:p>
        </p:txBody>
      </p:sp>
      <p:pic>
        <p:nvPicPr>
          <p:cNvPr id="4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873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A5B8-8C4F-5414-8FD3-033A452F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420256"/>
            <a:ext cx="9711267" cy="1143000"/>
          </a:xfrm>
        </p:spPr>
        <p:txBody>
          <a:bodyPr/>
          <a:lstStyle/>
          <a:p>
            <a:r>
              <a:rPr lang="pt-BR" b="1" dirty="0"/>
              <a:t>Situação 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52396-ADED-1808-7E90-C332FBF34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489" y="1680212"/>
            <a:ext cx="4754033" cy="4525963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>
                <a:latin typeface="Merriweather Light" panose="00000400000000000000" pitchFamily="2" charset="0"/>
              </a:rPr>
              <a:t>Paciente</a:t>
            </a:r>
          </a:p>
          <a:p>
            <a:r>
              <a:rPr lang="pt-BR" sz="1800" dirty="0">
                <a:latin typeface="Merriweather Light" panose="00000400000000000000" pitchFamily="2" charset="0"/>
              </a:rPr>
              <a:t>Você vai ao centro de saúde porque sua perna foi mordida e está doendo. Pode estar infectada.</a:t>
            </a:r>
          </a:p>
          <a:p>
            <a:r>
              <a:rPr lang="pt-BR" sz="1800" dirty="0">
                <a:latin typeface="Merriweather Light" panose="00000400000000000000" pitchFamily="2" charset="0"/>
              </a:rPr>
              <a:t>Tem muita gente esperando, está calor e você se sente mal.</a:t>
            </a:r>
          </a:p>
          <a:p>
            <a:r>
              <a:rPr lang="pt-BR" sz="1800" dirty="0">
                <a:latin typeface="Merriweather Light" panose="00000400000000000000" pitchFamily="2" charset="0"/>
              </a:rPr>
              <a:t>Parece que os outros estão recebendo ajuda mais rápido do que você, especialmente as pessoas transportadas em macas. Isso irrita você.</a:t>
            </a:r>
          </a:p>
          <a:p>
            <a:r>
              <a:rPr lang="pt-BR" sz="1800" dirty="0">
                <a:latin typeface="Merriweather Light" panose="00000400000000000000" pitchFamily="2" charset="0"/>
              </a:rPr>
              <a:t>Na sua vez de falar com um enfermeiro, você está se sentindo muito mal e frustrado.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1C651-94B4-84B4-0393-EF1170DE0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8995" y="1668782"/>
            <a:ext cx="4754033" cy="4525963"/>
          </a:xfrm>
        </p:spPr>
        <p:txBody>
          <a:bodyPr/>
          <a:lstStyle/>
          <a:p>
            <a:pPr marL="0" indent="0">
              <a:buNone/>
            </a:pPr>
            <a:r>
              <a:rPr lang="pt-BR" sz="1800" b="1">
                <a:latin typeface="Merriweather Light" panose="00000400000000000000" pitchFamily="2" charset="0"/>
              </a:rPr>
              <a:t>Enfermeiro</a:t>
            </a:r>
          </a:p>
          <a:p>
            <a:r>
              <a:rPr lang="pt-BR" sz="1800">
                <a:latin typeface="Merriweather Light" panose="00000400000000000000" pitchFamily="2" charset="0"/>
              </a:rPr>
              <a:t>Você é o enfermeiro com quem o paciente finalmente se encontra.</a:t>
            </a:r>
          </a:p>
          <a:p>
            <a:r>
              <a:rPr lang="pt-BR" sz="1800">
                <a:latin typeface="Merriweather Light" panose="00000400000000000000" pitchFamily="2" charset="0"/>
              </a:rPr>
              <a:t>Você precisa explicar que há uma fila longa para ver o médico.</a:t>
            </a:r>
          </a:p>
          <a:p>
            <a:r>
              <a:rPr lang="pt-BR" sz="1800">
                <a:latin typeface="Merriweather Light" panose="00000400000000000000" pitchFamily="2" charset="0"/>
              </a:rPr>
              <a:t>Você precisa explicar que muitas pessoas que estão chegando têm problemas urgentes, como feridas abertas.</a:t>
            </a:r>
          </a:p>
          <a:p>
            <a:r>
              <a:rPr lang="pt-BR" sz="1800">
                <a:latin typeface="Merriweather Light" panose="00000400000000000000" pitchFamily="2" charset="0"/>
              </a:rPr>
              <a:t>Use alguns dos comportamentos que você aprendeu para atenuar a situação e se comunicar melhor.</a:t>
            </a:r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2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440C-FF16-1604-9AFA-D9FBA513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877" y="480694"/>
            <a:ext cx="9711267" cy="1143000"/>
          </a:xfrm>
        </p:spPr>
        <p:txBody>
          <a:bodyPr/>
          <a:lstStyle/>
          <a:p>
            <a:r>
              <a:rPr lang="pt-BR" b="1"/>
              <a:t>Trabalho em duplas: apresentações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2299-67A8-D3D1-A097-540A906C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876" y="2285966"/>
            <a:ext cx="9711267" cy="2007904"/>
          </a:xfrm>
        </p:spPr>
        <p:txBody>
          <a:bodyPr/>
          <a:lstStyle/>
          <a:p>
            <a:r>
              <a:rPr lang="pt-BR" sz="2400" dirty="0">
                <a:latin typeface="Merriweather Light" panose="00000400000000000000" pitchFamily="2" charset="0"/>
              </a:rPr>
              <a:t>Apresente-se a seu parceiro.</a:t>
            </a:r>
          </a:p>
          <a:p>
            <a:r>
              <a:rPr lang="pt-BR" sz="2400" dirty="0">
                <a:latin typeface="Merriweather Light" panose="00000400000000000000" pitchFamily="2" charset="0"/>
              </a:rPr>
              <a:t>Durante dois ou três minutos, faça perguntas a seu parceiro sobre ele/ela.</a:t>
            </a:r>
          </a:p>
          <a:p>
            <a:r>
              <a:rPr lang="pt-BR" sz="2400" dirty="0">
                <a:latin typeface="Merriweather Light" panose="00000400000000000000" pitchFamily="2" charset="0"/>
              </a:rPr>
              <a:t>Com as informações que obteve, apresente seu parceiro ao grupo.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32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99FC157-8607-A235-BAC4-6A1B162E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433" y="309244"/>
            <a:ext cx="9711267" cy="1143000"/>
          </a:xfrm>
        </p:spPr>
        <p:txBody>
          <a:bodyPr/>
          <a:lstStyle/>
          <a:p>
            <a:r>
              <a:rPr lang="pt-BR" b="1" dirty="0"/>
              <a:t>Situação 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5513E-CCE9-22E8-5F03-CD25819DA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1033" y="1452244"/>
            <a:ext cx="4754033" cy="6047683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>
                <a:solidFill>
                  <a:schemeClr val="tx1"/>
                </a:solidFill>
                <a:latin typeface="Merriweather Light" panose="00000400000000000000" pitchFamily="2" charset="0"/>
              </a:rPr>
              <a:t>Familiar</a:t>
            </a:r>
          </a:p>
          <a:p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Você foi à sala de emergência com seu irmão depois de um acidente de moto.</a:t>
            </a:r>
          </a:p>
          <a:p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Ele foi levado às pressas para a área de triagem, onde a equipe avalia os ferimentos.</a:t>
            </a:r>
          </a:p>
          <a:p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Enquanto isso, você está na recepção dando os dados do seu irmão.</a:t>
            </a:r>
          </a:p>
          <a:p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A recepcionista pede o plano de saúde.</a:t>
            </a:r>
          </a:p>
          <a:p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Você diz que ele não tem plano de saúde e que achava que o tratamento de emergência fosse gratuito.</a:t>
            </a:r>
          </a:p>
          <a:p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A recepcionista diz que você precisa pagar parte das taxas com antecedência para que ele receba qualquer tratamento.</a:t>
            </a:r>
          </a:p>
          <a:p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Você começa a gritar com a recepcionista. </a:t>
            </a:r>
          </a:p>
          <a:p>
            <a:pPr mar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ABB49CA-07DA-BECD-B754-13776B010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8534" y="1452244"/>
            <a:ext cx="4754033" cy="4525963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>
                <a:solidFill>
                  <a:schemeClr val="tx1"/>
                </a:solidFill>
                <a:latin typeface="Merriweather Light" panose="00000400000000000000" pitchFamily="2" charset="0"/>
              </a:rPr>
              <a:t>Recepcionista</a:t>
            </a:r>
          </a:p>
          <a:p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Você passou a noite toda trabalhando e está cansada. Seu colega não veio trabalhar e você precisa resolver tudo sozinha.</a:t>
            </a:r>
          </a:p>
          <a:p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A administração instituiu recentemente uma nova política que exige que todos os pacientes sem plano de saúde paguem parte das taxas antes de receber tratamento.</a:t>
            </a:r>
          </a:p>
          <a:p>
            <a:r>
              <a:rPr lang="pt-BR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Use alguns dos comportamentos que você aprendeu para atenuar a situação e se comunicar melhor.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579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6845-7226-1758-6F52-D34C29B0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29" y="479743"/>
            <a:ext cx="9711267" cy="1143000"/>
          </a:xfrm>
        </p:spPr>
        <p:txBody>
          <a:bodyPr/>
          <a:lstStyle/>
          <a:p>
            <a:r>
              <a:rPr lang="pt-BR" b="1" dirty="0"/>
              <a:t>Situação 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DE25A-2860-2580-177A-5DA5CB7E5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489" y="1685191"/>
            <a:ext cx="5066877" cy="4525963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>
                <a:latin typeface="Merriweather Light" panose="00000400000000000000" pitchFamily="2" charset="0"/>
              </a:rPr>
              <a:t>Paciente</a:t>
            </a:r>
          </a:p>
          <a:p>
            <a:r>
              <a:rPr lang="pt-BR" sz="1800" dirty="0">
                <a:latin typeface="Merriweather Light" panose="00000400000000000000" pitchFamily="2" charset="0"/>
              </a:rPr>
              <a:t>Você quebrou o braço e foi internada no hospital para ser operada.</a:t>
            </a:r>
          </a:p>
          <a:p>
            <a:r>
              <a:rPr lang="pt-BR" sz="1800" dirty="0">
                <a:latin typeface="Merriweather Light" panose="00000400000000000000" pitchFamily="2" charset="0"/>
              </a:rPr>
              <a:t>Você está sentindo dor, mas espera sentada pacientemente a liberação de um leito.</a:t>
            </a:r>
          </a:p>
          <a:p>
            <a:r>
              <a:rPr lang="pt-BR" sz="1800" dirty="0">
                <a:latin typeface="Merriweather Light" panose="00000400000000000000" pitchFamily="2" charset="0"/>
              </a:rPr>
              <a:t>Depois de várias horas, ninguém lhe disse quanto tempo vai demorar até que um leito esteja disponível.</a:t>
            </a:r>
          </a:p>
          <a:p>
            <a:r>
              <a:rPr lang="pt-BR" sz="1800" dirty="0">
                <a:latin typeface="Merriweather Light" panose="00000400000000000000" pitchFamily="2" charset="0"/>
              </a:rPr>
              <a:t>Você tenta falar com alguém da equipe, mas ninguém sabe nada sobre seu caso.</a:t>
            </a:r>
          </a:p>
          <a:p>
            <a:r>
              <a:rPr lang="pt-BR" sz="1800" dirty="0">
                <a:latin typeface="Merriweather Light" panose="00000400000000000000" pitchFamily="2" charset="0"/>
              </a:rPr>
              <a:t>Por fim, um profissional de saúde vem lhe avisar que sua operação será adiada.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CF369-B60B-4150-5834-9BACD023F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9478" y="1691957"/>
            <a:ext cx="4754033" cy="4525963"/>
          </a:xfrm>
        </p:spPr>
        <p:txBody>
          <a:bodyPr/>
          <a:lstStyle/>
          <a:p>
            <a:pPr marL="0" indent="0">
              <a:buNone/>
            </a:pPr>
            <a:r>
              <a:rPr lang="pt-BR" sz="1800" b="1">
                <a:latin typeface="Merriweather Light" panose="00000400000000000000" pitchFamily="2" charset="0"/>
              </a:rPr>
              <a:t>Profissional de saúde</a:t>
            </a:r>
          </a:p>
          <a:p>
            <a:r>
              <a:rPr lang="pt-BR" sz="1800">
                <a:latin typeface="Merriweather Light" panose="00000400000000000000" pitchFamily="2" charset="0"/>
              </a:rPr>
              <a:t>Você solicitou uma licença recentemente e está frustrado porque seu pedido foi negado. </a:t>
            </a:r>
          </a:p>
          <a:p>
            <a:r>
              <a:rPr lang="pt-BR" sz="1800">
                <a:latin typeface="Merriweather Light" panose="00000400000000000000" pitchFamily="2" charset="0"/>
              </a:rPr>
              <a:t>Você dará más notícias: a operação será adiada ainda mais.</a:t>
            </a:r>
          </a:p>
          <a:p>
            <a:r>
              <a:rPr lang="pt-BR" sz="1800">
                <a:solidFill>
                  <a:schemeClr val="tx1"/>
                </a:solidFill>
                <a:latin typeface="Merriweather Light" panose="00000400000000000000" pitchFamily="2" charset="0"/>
              </a:rPr>
              <a:t>Use alguns dos comportamentos que você aprendeu para atenuar a situação e se comunicar melhor.</a:t>
            </a:r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974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2DB9F79-CA4A-2EE7-CF49-2C21ECF6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636" y="479743"/>
            <a:ext cx="9711267" cy="1143000"/>
          </a:xfrm>
        </p:spPr>
        <p:txBody>
          <a:bodyPr/>
          <a:lstStyle/>
          <a:p>
            <a:r>
              <a:rPr lang="pt-BR" b="1"/>
              <a:t>Situação 4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EADC66-69CD-EBC9-5BBD-3875D0C06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7214" y="1600358"/>
            <a:ext cx="4994786" cy="4525963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>
                <a:solidFill>
                  <a:schemeClr val="tx1"/>
                </a:solidFill>
                <a:latin typeface="Merriweather Light" panose="00000400000000000000" pitchFamily="2" charset="0"/>
              </a:rPr>
              <a:t>Pai</a:t>
            </a:r>
          </a:p>
          <a:p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Você foi ao centro de saúde local para vacinar seu filho.</a:t>
            </a:r>
          </a:p>
          <a:p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Você teve que andar mais de três horas para chegar lá e precisou pedir folga do trabalho, o que lhe custará um dia de salário.</a:t>
            </a:r>
          </a:p>
          <a:p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Quando chega ao centro de saúde,</a:t>
            </a:r>
            <a:b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</a:rPr>
            </a:br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você é informado de que nenhuma vacina está sendo aplicada hoje: você deve ir para casa e voltar outro dia.</a:t>
            </a:r>
          </a:p>
          <a:p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Você fica muito bravo e começa a gritar com a enfermeira. 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1DD141-EAA8-19E1-4B43-25E697085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753" y="1577657"/>
            <a:ext cx="4754033" cy="4525963"/>
          </a:xfrm>
        </p:spPr>
        <p:txBody>
          <a:bodyPr/>
          <a:lstStyle/>
          <a:p>
            <a:pPr marL="0" indent="0">
              <a:buNone/>
            </a:pPr>
            <a:r>
              <a:rPr lang="pt-BR" sz="1800" b="1">
                <a:solidFill>
                  <a:schemeClr val="tx1"/>
                </a:solidFill>
                <a:latin typeface="Merriweather Light" panose="00000400000000000000" pitchFamily="2" charset="0"/>
              </a:rPr>
              <a:t>Enfermeira</a:t>
            </a:r>
          </a:p>
          <a:p>
            <a:r>
              <a:rPr lang="pt-BR" sz="1800">
                <a:solidFill>
                  <a:schemeClr val="tx1"/>
                </a:solidFill>
                <a:latin typeface="Merriweather Light" panose="00000400000000000000" pitchFamily="2" charset="0"/>
              </a:rPr>
              <a:t>Você teve um dia muito agitado no trabalho.</a:t>
            </a:r>
          </a:p>
          <a:p>
            <a:r>
              <a:rPr lang="pt-BR" sz="1800">
                <a:solidFill>
                  <a:schemeClr val="tx1"/>
                </a:solidFill>
                <a:latin typeface="Merriweather Light" panose="00000400000000000000" pitchFamily="2" charset="0"/>
              </a:rPr>
              <a:t>No final do seu turno, um pai lhe pergunta quando pode vacinar o filho.</a:t>
            </a:r>
          </a:p>
          <a:p>
            <a:r>
              <a:rPr lang="pt-BR" sz="1800">
                <a:solidFill>
                  <a:schemeClr val="tx1"/>
                </a:solidFill>
                <a:latin typeface="Merriweather Light" panose="00000400000000000000" pitchFamily="2" charset="0"/>
              </a:rPr>
              <a:t>Você informa que as vacinas são dadas apenas em um dia específico da semana, que não é hoje.</a:t>
            </a:r>
          </a:p>
          <a:p>
            <a:r>
              <a:rPr lang="pt-BR" sz="1800">
                <a:solidFill>
                  <a:schemeClr val="tx1"/>
                </a:solidFill>
                <a:latin typeface="Merriweather Light" panose="00000400000000000000" pitchFamily="2" charset="0"/>
              </a:rPr>
              <a:t>Do nada, ele começa a gritar com você.</a:t>
            </a:r>
          </a:p>
          <a:p>
            <a:r>
              <a:rPr lang="pt-BR" sz="1800">
                <a:solidFill>
                  <a:schemeClr val="tx1"/>
                </a:solidFill>
                <a:latin typeface="Merriweather Light" panose="00000400000000000000" pitchFamily="2" charset="0"/>
              </a:rPr>
              <a:t>Use alguns dos comportamentos que você aprendeu para atenuar a situação e se comunicar melhor.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106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99FC157-8607-A235-BAC4-6A1B162E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723" y="468313"/>
            <a:ext cx="9711267" cy="1143000"/>
          </a:xfrm>
        </p:spPr>
        <p:txBody>
          <a:bodyPr/>
          <a:lstStyle/>
          <a:p>
            <a:r>
              <a:rPr lang="pt-BR" b="1"/>
              <a:t>Situação 5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5513E-CCE9-22E8-5F03-CD25819DA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723" y="1988978"/>
            <a:ext cx="4754033" cy="4525963"/>
          </a:xfrm>
        </p:spPr>
        <p:txBody>
          <a:bodyPr/>
          <a:lstStyle/>
          <a:p>
            <a:pPr marL="0" indent="0">
              <a:buNone/>
            </a:pPr>
            <a:r>
              <a:rPr lang="pt-BR" sz="1800" b="1">
                <a:solidFill>
                  <a:schemeClr val="tx1"/>
                </a:solidFill>
                <a:latin typeface="Merriweather Light" panose="00000400000000000000" pitchFamily="2" charset="0"/>
              </a:rPr>
              <a:t>Familiar</a:t>
            </a:r>
          </a:p>
          <a:p>
            <a:r>
              <a:rPr lang="pt-BR" sz="1800">
                <a:solidFill>
                  <a:schemeClr val="tx1"/>
                </a:solidFill>
                <a:latin typeface="Merriweather Light" panose="00000400000000000000" pitchFamily="2" charset="0"/>
              </a:rPr>
              <a:t>Você foi à sala de emergência com seu irmão depois de um acidente de moto.</a:t>
            </a:r>
          </a:p>
          <a:p>
            <a:r>
              <a:rPr lang="pt-BR" sz="1800">
                <a:solidFill>
                  <a:schemeClr val="tx1"/>
                </a:solidFill>
                <a:latin typeface="Merriweather Light" panose="00000400000000000000" pitchFamily="2" charset="0"/>
              </a:rPr>
              <a:t>Ele foi levado às pressas para a área de triagem, onde a equipe avalia os ferimentos.</a:t>
            </a:r>
          </a:p>
          <a:p>
            <a:r>
              <a:rPr lang="pt-BR" sz="1800">
                <a:solidFill>
                  <a:schemeClr val="tx1"/>
                </a:solidFill>
                <a:latin typeface="Merriweather Light" panose="00000400000000000000" pitchFamily="2" charset="0"/>
              </a:rPr>
              <a:t>Seu irmão foi gravemente ferido, e você não recebeu nenhuma notícia, então você está muito ansioso e agitado.</a:t>
            </a:r>
          </a:p>
          <a:p>
            <a:r>
              <a:rPr lang="pt-BR" sz="1800">
                <a:solidFill>
                  <a:schemeClr val="tx1"/>
                </a:solidFill>
                <a:latin typeface="Merriweather Light" panose="00000400000000000000" pitchFamily="2" charset="0"/>
              </a:rPr>
              <a:t>Depois de várias horas, o médico volta para falar com você.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ABB49CA-07DA-BECD-B754-13776B010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246" y="1988977"/>
            <a:ext cx="4754033" cy="4525963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>
                <a:solidFill>
                  <a:schemeClr val="tx1"/>
                </a:solidFill>
                <a:latin typeface="Merriweather Light" panose="00000400000000000000" pitchFamily="2" charset="0"/>
              </a:rPr>
              <a:t>Médico</a:t>
            </a:r>
          </a:p>
          <a:p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Você se empenhou, mas o paciente morreu.</a:t>
            </a:r>
          </a:p>
          <a:p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Você vê o irmão do paciente no corredor. Ele está angustiado e você receia que não vá receber bem a notícia.</a:t>
            </a:r>
          </a:p>
          <a:p>
            <a:r>
              <a:rPr lang="pt-BR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Use alguns dos comportamentos que você aprendeu para atenuar a situação e se comunicar melhor.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320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323FC6E-E002-4002-AC8B-5399DE7EF3E0}"/>
              </a:ext>
            </a:extLst>
          </p:cNvPr>
          <p:cNvSpPr txBox="1">
            <a:spLocks/>
          </p:cNvSpPr>
          <p:nvPr/>
        </p:nvSpPr>
        <p:spPr bwMode="auto">
          <a:xfrm>
            <a:off x="2074126" y="4416578"/>
            <a:ext cx="925215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/>
              <a:t>Módulo 5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305AF54-DD6A-4488-B5CB-7DC69A51CF97}"/>
              </a:ext>
            </a:extLst>
          </p:cNvPr>
          <p:cNvSpPr txBox="1">
            <a:spLocks/>
          </p:cNvSpPr>
          <p:nvPr/>
        </p:nvSpPr>
        <p:spPr bwMode="auto">
          <a:xfrm>
            <a:off x="2074125" y="3248237"/>
            <a:ext cx="9252158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None/>
              <a:defRPr sz="1800">
                <a:solidFill>
                  <a:schemeClr val="bg2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chemeClr val="bg2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r>
              <a:rPr lang="pt-BR" sz="3200" b="1">
                <a:latin typeface="Merriweather Light" panose="00000400000000000000" pitchFamily="2" charset="0"/>
              </a:rPr>
              <a:t>Levar o aprendido ao local de trabalho  </a:t>
            </a:r>
          </a:p>
          <a:p>
            <a:endParaRPr lang="en-GB" kern="0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027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266721-10D6-4219-A5F7-2839D46AC7EC}"/>
              </a:ext>
            </a:extLst>
          </p:cNvPr>
          <p:cNvSpPr txBox="1">
            <a:spLocks/>
          </p:cNvSpPr>
          <p:nvPr/>
        </p:nvSpPr>
        <p:spPr bwMode="auto">
          <a:xfrm>
            <a:off x="1722544" y="487996"/>
            <a:ext cx="97112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b="1"/>
              <a:t>Conteúdos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8015F0-B882-4C7B-8106-AC55D38E63FE}"/>
              </a:ext>
            </a:extLst>
          </p:cNvPr>
          <p:cNvSpPr txBox="1">
            <a:spLocks/>
          </p:cNvSpPr>
          <p:nvPr/>
        </p:nvSpPr>
        <p:spPr bwMode="auto">
          <a:xfrm>
            <a:off x="1699683" y="1798321"/>
            <a:ext cx="97112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bg2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kern="0" dirty="0"/>
          </a:p>
          <a:p>
            <a:r>
              <a:rPr lang="pt-BR" sz="2400">
                <a:latin typeface="Merriweather Light" panose="00000400000000000000" pitchFamily="2" charset="0"/>
              </a:rPr>
              <a:t>Recapitulação dos principais comportamentos</a:t>
            </a:r>
          </a:p>
          <a:p>
            <a:r>
              <a:rPr lang="pt-BR" sz="2400">
                <a:latin typeface="Merriweather Light" panose="00000400000000000000" pitchFamily="2" charset="0"/>
              </a:rPr>
              <a:t>Discussão sobre os desafios encontrados</a:t>
            </a:r>
          </a:p>
          <a:p>
            <a:r>
              <a:rPr lang="pt-BR" sz="2400">
                <a:latin typeface="Merriweather Light" panose="00000400000000000000" pitchFamily="2" charset="0"/>
              </a:rPr>
              <a:t>Ensinar através da prática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460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FE07-747C-CEE8-8251-113379AE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20" y="954723"/>
            <a:ext cx="9711267" cy="1143000"/>
          </a:xfrm>
        </p:spPr>
        <p:txBody>
          <a:bodyPr/>
          <a:lstStyle/>
          <a:p>
            <a:r>
              <a:rPr lang="pt-BR" b="1"/>
              <a:t>Discussão geral: Recapitulação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A196-A520-3F2C-7C27-3D744912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688" y="1600201"/>
            <a:ext cx="1997463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C0927-335C-299B-361F-EA169F351568}"/>
              </a:ext>
            </a:extLst>
          </p:cNvPr>
          <p:cNvSpPr txBox="1"/>
          <p:nvPr/>
        </p:nvSpPr>
        <p:spPr>
          <a:xfrm>
            <a:off x="1676220" y="2911614"/>
            <a:ext cx="991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latin typeface="Merriweather Light" panose="00000400000000000000" pitchFamily="2" charset="0"/>
              </a:rPr>
              <a:t>Há algo que você não tenha entendido sobre os comportamentos discutidos?  Existe algum comportamento que você não sabe como usar?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703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6DE14-3C1D-17B2-C687-C13188D7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741" y="990441"/>
            <a:ext cx="9711267" cy="1143000"/>
          </a:xfrm>
        </p:spPr>
        <p:txBody>
          <a:bodyPr/>
          <a:lstStyle/>
          <a:p>
            <a:r>
              <a:rPr lang="pt-BR" b="1"/>
              <a:t>Discussão geral: Desafios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69394-322D-E04F-5D88-24B4BEA98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611" y="2848928"/>
            <a:ext cx="5343419" cy="3289224"/>
          </a:xfrm>
        </p:spPr>
        <p:txBody>
          <a:bodyPr/>
          <a:lstStyle/>
          <a:p>
            <a:pPr marL="0" indent="0">
              <a:buNone/>
            </a:pPr>
            <a:r>
              <a:rPr lang="pt-BR" sz="2400">
                <a:latin typeface="Merriweather Light" panose="00000400000000000000" pitchFamily="2" charset="0"/>
              </a:rPr>
              <a:t>Quais foram alguns dos desafios que você enfrentou ao tentar colocar essas técnicas em prática?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698AE-47CD-4D9E-977F-DBD69B11C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582" y="2713670"/>
            <a:ext cx="3892296" cy="2382120"/>
          </a:xfrm>
          <a:prstGeom prst="rect">
            <a:avLst/>
          </a:prstGeom>
        </p:spPr>
      </p:pic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221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2A52-3AC7-365B-DEA4-D29BF1F4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860" y="514351"/>
            <a:ext cx="10733389" cy="1143000"/>
          </a:xfrm>
        </p:spPr>
        <p:txBody>
          <a:bodyPr/>
          <a:lstStyle/>
          <a:p>
            <a:r>
              <a:rPr lang="pt-BR" sz="3600" b="1"/>
              <a:t>Exercite as técnicas para aprofundar a aprendizagem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F6E20-2A65-4805-0CE4-67ACFDB8F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02" y="2023746"/>
            <a:ext cx="1090587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pt-BR" dirty="0">
                <a:latin typeface="Merriweather Light" panose="00000400000000000000" pitchFamily="2" charset="0"/>
              </a:rPr>
              <a:t>Imagine diferentes situações e decida quais técnicas usaria em cada uma delas.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>
                <a:latin typeface="Merriweather Light" panose="00000400000000000000" pitchFamily="2" charset="0"/>
              </a:rPr>
              <a:t>Converse com colegas sobre as técnicas e faça encenações para aplicá-las em contextos reais ou hipotéticos.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>
                <a:latin typeface="Merriweather Light" panose="00000400000000000000" pitchFamily="2" charset="0"/>
              </a:rPr>
              <a:t>Coloque as técnicas em prática assim que voltar ao trabalho. Recompense seu esforço de empregar corretamente as técnicas em momentos reais de tensão ou conflito.</a:t>
            </a:r>
          </a:p>
          <a:p>
            <a:pPr lvl="1"/>
            <a:endParaRPr lang="en-GB" dirty="0"/>
          </a:p>
        </p:txBody>
      </p:sp>
      <p:pic>
        <p:nvPicPr>
          <p:cNvPr id="5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581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04C29-9BB8-78DA-379D-ADDC2CAB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461" y="491491"/>
            <a:ext cx="9711267" cy="1143000"/>
          </a:xfrm>
        </p:spPr>
        <p:txBody>
          <a:bodyPr/>
          <a:lstStyle/>
          <a:p>
            <a:r>
              <a:rPr lang="pt-BR" b="1"/>
              <a:t>Compartilhe seus conhecimentos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DC780-45FC-F420-93E4-DCFA0659A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611" y="2251711"/>
            <a:ext cx="9711267" cy="4525963"/>
          </a:xfrm>
        </p:spPr>
        <p:txBody>
          <a:bodyPr/>
          <a:lstStyle/>
          <a:p>
            <a:r>
              <a:rPr lang="pt-BR">
                <a:latin typeface="Merriweather Light" panose="00000400000000000000" pitchFamily="2" charset="0"/>
              </a:rPr>
              <a:t>Ensine a seus colegas o que você aprendeu e os benefícios.</a:t>
            </a:r>
          </a:p>
          <a:p>
            <a:r>
              <a:rPr lang="pt-BR">
                <a:latin typeface="Merriweather Light" panose="00000400000000000000" pitchFamily="2" charset="0"/>
              </a:rPr>
              <a:t>Coloque suas novas habilidades em prática: outras pessoas vão notar e usá-las também!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32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6A7615-CA59-6E9E-59C5-4D097E7D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164" y="430533"/>
            <a:ext cx="9711267" cy="1143000"/>
          </a:xfrm>
        </p:spPr>
        <p:txBody>
          <a:bodyPr/>
          <a:lstStyle/>
          <a:p>
            <a:r>
              <a:rPr lang="pt-BR" b="1"/>
              <a:t>Discussão geral: expectativas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261746E-1345-DA61-2448-F76A7FFBC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266" y="2986412"/>
            <a:ext cx="9889845" cy="1712655"/>
          </a:xfrm>
        </p:spPr>
        <p:txBody>
          <a:bodyPr/>
          <a:lstStyle/>
          <a:p>
            <a:pPr marL="0" indent="0">
              <a:buNone/>
            </a:pPr>
            <a:r>
              <a:rPr lang="pt-BR">
                <a:latin typeface="Merriweather" panose="00000500000000000000" pitchFamily="2" charset="0"/>
              </a:rPr>
              <a:t>O que você espera aprender neste curso?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6091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3A426-D5D9-64ED-BFC2-5DBA87DB9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89" y="1669097"/>
            <a:ext cx="5173981" cy="4525963"/>
          </a:xfrm>
        </p:spPr>
        <p:txBody>
          <a:bodyPr/>
          <a:lstStyle/>
          <a:p>
            <a:pPr marL="0" indent="0">
              <a:buNone/>
            </a:pPr>
            <a:r>
              <a:rPr lang="pt-BR">
                <a:latin typeface="Merriweather Light" panose="00000400000000000000" pitchFamily="2" charset="0"/>
              </a:rPr>
              <a:t>Leve um folheto e um cartaz a seu local de trabalho.</a:t>
            </a:r>
          </a:p>
          <a:p>
            <a:pPr marL="0" indent="0">
              <a:buNone/>
            </a:pPr>
            <a:endParaRPr lang="en-GB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pt-BR">
                <a:latin typeface="Merriweather Light" panose="00000400000000000000" pitchFamily="2" charset="0"/>
              </a:rPr>
              <a:t>Você também levará com você seu manual de participante!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7BE69-25A7-A6FB-D554-ADA18BF0B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0076" y="443753"/>
            <a:ext cx="4223197" cy="59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94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1BCC-8437-67C1-B977-9C9738C6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401" y="474663"/>
            <a:ext cx="9711267" cy="1143000"/>
          </a:xfrm>
        </p:spPr>
        <p:txBody>
          <a:bodyPr/>
          <a:lstStyle/>
          <a:p>
            <a:r>
              <a:rPr lang="pt-BR" b="1"/>
              <a:t>Principais conclusões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B6357-C70F-ABE9-46AF-794A5D8C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694" y="2092326"/>
            <a:ext cx="9711267" cy="4525963"/>
          </a:xfrm>
        </p:spPr>
        <p:txBody>
          <a:bodyPr/>
          <a:lstStyle/>
          <a:p>
            <a:r>
              <a:rPr lang="pt-BR" sz="2400">
                <a:latin typeface="Merriweather Light" panose="00000400000000000000" pitchFamily="2" charset="0"/>
              </a:rPr>
              <a:t>Os comportamentos de atenuação podem ser muito eficazes, mas apenas </a:t>
            </a:r>
            <a:r>
              <a:rPr lang="pt-BR" sz="2400" b="1">
                <a:latin typeface="Merriweather Light" panose="00000400000000000000" pitchFamily="2" charset="0"/>
              </a:rPr>
              <a:t>em certas circunstâncias e para certas questões</a:t>
            </a:r>
            <a:r>
              <a:rPr lang="pt-BR" sz="2400">
                <a:latin typeface="Merriweather Light" panose="00000400000000000000" pitchFamily="2" charset="0"/>
              </a:rPr>
              <a:t>.</a:t>
            </a:r>
          </a:p>
          <a:p>
            <a:r>
              <a:rPr lang="pt-BR" sz="2400">
                <a:latin typeface="Merriweather Light" panose="00000400000000000000" pitchFamily="2" charset="0"/>
              </a:rPr>
              <a:t>Muitos dos comportamentos podem ser usados para melhorar a comunicação cotidiana: demonstrar respeito, ouvir, não julgar e manter uma linguagem corporal positiva.</a:t>
            </a:r>
          </a:p>
          <a:p>
            <a:r>
              <a:rPr lang="pt-BR" sz="2400">
                <a:latin typeface="Merriweather Light" panose="00000400000000000000" pitchFamily="2" charset="0"/>
              </a:rPr>
              <a:t>Coloque em prática o que você aprendeu assim que voltar ao trabalho: não espere por uma situação potencialmente violenta.</a:t>
            </a:r>
          </a:p>
          <a:p>
            <a:pPr marL="0" indent="0">
              <a:buNone/>
            </a:pPr>
            <a:endParaRPr lang="en-GB" sz="2400" dirty="0">
              <a:latin typeface="Merriweather Light" panose="00000400000000000000" pitchFamily="2" charset="0"/>
            </a:endParaRP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821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B3AE-DE24-B32D-47D0-5265CF2A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366" y="1245871"/>
            <a:ext cx="9711267" cy="1143000"/>
          </a:xfrm>
        </p:spPr>
        <p:txBody>
          <a:bodyPr/>
          <a:lstStyle/>
          <a:p>
            <a:r>
              <a:rPr lang="pt-BR" b="1"/>
              <a:t>E, por último…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E2E6-5BEC-473C-D8F1-CFDB962CB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6000" dirty="0"/>
          </a:p>
          <a:p>
            <a:pPr marL="0" indent="0" algn="ctr">
              <a:buNone/>
            </a:pPr>
            <a:r>
              <a:rPr lang="pt-BR" sz="4000">
                <a:latin typeface="Merriweather Light" panose="00000400000000000000" pitchFamily="2" charset="0"/>
              </a:rPr>
              <a:t>por favor, preencha o formulário de avaliação!</a:t>
            </a:r>
          </a:p>
        </p:txBody>
      </p:sp>
    </p:spTree>
    <p:extLst>
      <p:ext uri="{BB962C8B-B14F-4D97-AF65-F5344CB8AC3E}">
        <p14:creationId xmlns:p14="http://schemas.microsoft.com/office/powerpoint/2010/main" val="21163712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3456" y="1662120"/>
            <a:ext cx="5256212" cy="18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0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577F-EEE9-22EA-73C8-772B7712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480694"/>
            <a:ext cx="9711267" cy="1143000"/>
          </a:xfrm>
        </p:spPr>
        <p:txBody>
          <a:bodyPr/>
          <a:lstStyle/>
          <a:p>
            <a:r>
              <a:rPr lang="pt-BR" b="1"/>
              <a:t>Assistência à Saúde em Perigo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56676-C012-DFF6-C5B9-F03EEF811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489" y="1623694"/>
            <a:ext cx="10973012" cy="533638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pt-BR" sz="2400" dirty="0">
                <a:latin typeface="Merriweather Light" panose="00000400000000000000" pitchFamily="2" charset="0"/>
              </a:rPr>
              <a:t>Iniciativa do Movimento Internacional da Cruz Vermelha e do Crescente Vermelho</a:t>
            </a:r>
          </a:p>
          <a:p>
            <a:pPr marL="0" indent="0">
              <a:spcAft>
                <a:spcPts val="600"/>
              </a:spcAft>
              <a:buNone/>
            </a:pPr>
            <a:endParaRPr lang="en-GB" sz="24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pt-BR" sz="2400" b="1" dirty="0">
                <a:latin typeface="Merriweather Light" panose="00000400000000000000" pitchFamily="2" charset="0"/>
              </a:rPr>
              <a:t>Objetivos</a:t>
            </a:r>
          </a:p>
          <a:p>
            <a:r>
              <a:rPr lang="pt-BR" sz="2000" dirty="0">
                <a:latin typeface="Merriweather Light" panose="00000400000000000000" pitchFamily="2" charset="0"/>
              </a:rPr>
              <a:t>Abordar a violência tanto contra pacientes quanto contra profissionais, instalações e veículos de saúde</a:t>
            </a:r>
          </a:p>
          <a:p>
            <a:pPr>
              <a:spcAft>
                <a:spcPts val="600"/>
              </a:spcAft>
            </a:pPr>
            <a:r>
              <a:rPr lang="pt-BR" sz="2000" dirty="0">
                <a:latin typeface="Merriweather Light" panose="00000400000000000000" pitchFamily="2" charset="0"/>
              </a:rPr>
              <a:t>Garantir o acesso seguro à assistência à saúde em situações de conflito armado e outras emergências</a:t>
            </a:r>
          </a:p>
          <a:p>
            <a:pPr marL="0" indent="0">
              <a:buNone/>
            </a:pPr>
            <a:r>
              <a:rPr lang="pt-BR" sz="2400" b="1" dirty="0">
                <a:latin typeface="Merriweather Light" panose="00000400000000000000" pitchFamily="2" charset="0"/>
              </a:rPr>
              <a:t>Atividades</a:t>
            </a:r>
          </a:p>
          <a:p>
            <a:r>
              <a:rPr lang="pt-BR" sz="2000" dirty="0">
                <a:latin typeface="Merriweather Light" panose="00000400000000000000" pitchFamily="2" charset="0"/>
              </a:rPr>
              <a:t>Defender e construir coalizões</a:t>
            </a:r>
          </a:p>
          <a:p>
            <a:r>
              <a:rPr lang="pt-BR" sz="2000" dirty="0">
                <a:latin typeface="Merriweather Light" panose="00000400000000000000" pitchFamily="2" charset="0"/>
              </a:rPr>
              <a:t>Formar uma base empírica</a:t>
            </a:r>
          </a:p>
          <a:p>
            <a:r>
              <a:rPr lang="pt-BR" sz="2000" dirty="0">
                <a:latin typeface="Merriweather Light" panose="00000400000000000000" pitchFamily="2" charset="0"/>
              </a:rPr>
              <a:t>Elaborar soluções práticas e concretas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13407AE2-7EDF-20CA-FB90-5F82F2E48357}"/>
              </a:ext>
            </a:extLst>
          </p:cNvPr>
          <p:cNvSpPr/>
          <p:nvPr/>
        </p:nvSpPr>
        <p:spPr>
          <a:xfrm rot="5238458">
            <a:off x="6406124" y="5903777"/>
            <a:ext cx="489857" cy="620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3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8669E-D961-467A-9012-A01091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60" y="572833"/>
            <a:ext cx="8660287" cy="1143000"/>
          </a:xfrm>
        </p:spPr>
        <p:txBody>
          <a:bodyPr/>
          <a:lstStyle/>
          <a:p>
            <a:r>
              <a:rPr lang="pt-BR" sz="3200" b="1" dirty="0"/>
              <a:t>A violência contra a assistência à saúde ocorre em todos os lugares.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C24DE4-13D8-4B3F-996C-3B108B21A88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t="6910"/>
          <a:stretch/>
        </p:blipFill>
        <p:spPr>
          <a:xfrm>
            <a:off x="2436363" y="1767634"/>
            <a:ext cx="7927600" cy="36018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97A3BA-8C2C-4808-C63A-FD9160C911F7}"/>
              </a:ext>
            </a:extLst>
          </p:cNvPr>
          <p:cNvSpPr txBox="1"/>
          <p:nvPr/>
        </p:nvSpPr>
        <p:spPr>
          <a:xfrm>
            <a:off x="1234031" y="5438647"/>
            <a:ext cx="10553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latin typeface="Merriweather Light" panose="00000400000000000000" pitchFamily="2" charset="0"/>
              </a:rPr>
              <a:t>No mundo inteiro, </a:t>
            </a:r>
            <a:r>
              <a:rPr lang="pt-BR" b="1">
                <a:latin typeface="Merriweather Light" panose="00000400000000000000" pitchFamily="2" charset="0"/>
              </a:rPr>
              <a:t>15% a 97%</a:t>
            </a:r>
            <a:r>
              <a:rPr lang="pt-BR">
                <a:latin typeface="Merriweather Light" panose="00000400000000000000" pitchFamily="2" charset="0"/>
              </a:rPr>
              <a:t> dos profissionais de saúde foram expostos à violência.</a:t>
            </a:r>
          </a:p>
          <a:p>
            <a:pPr algn="ctr"/>
            <a:endParaRPr lang="en-US" sz="1400" dirty="0">
              <a:latin typeface="Merriweather Light" panose="00000400000000000000" pitchFamily="2" charset="0"/>
            </a:endParaRPr>
          </a:p>
          <a:p>
            <a:pPr algn="ctr"/>
            <a:r>
              <a:rPr lang="pt-BR" sz="1400">
                <a:latin typeface="Merriweather Light" panose="00000400000000000000" pitchFamily="2" charset="0"/>
              </a:rPr>
              <a:t>(Fonte: CICV, </a:t>
            </a:r>
            <a:r>
              <a:rPr lang="pt-BR" sz="1400" i="1">
                <a:latin typeface="Merriweather Light" panose="00000400000000000000" pitchFamily="2" charset="0"/>
              </a:rPr>
              <a:t>Gathering Evidence-Based Data on Violence against Health Care</a:t>
            </a:r>
            <a:r>
              <a:rPr lang="pt-BR" sz="1400">
                <a:latin typeface="Merriweather Light" panose="00000400000000000000" pitchFamily="2" charset="0"/>
              </a:rPr>
              <a:t>, CICV, Genebra, 2020.)</a:t>
            </a:r>
          </a:p>
          <a:p>
            <a:pPr algn="ctr"/>
            <a:r>
              <a:rPr lang="pt-BR">
                <a:latin typeface="Merriweather Light" panose="00000400000000000000" pitchFamily="2" charset="0"/>
              </a:rPr>
              <a:t> </a:t>
            </a:r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8275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plate_D03_F05_EN">
  <a:themeElements>
    <a:clrScheme name="Template_D03_F05_EN 1">
      <a:dk1>
        <a:srgbClr val="000000"/>
      </a:dk1>
      <a:lt1>
        <a:srgbClr val="F8F8F8"/>
      </a:lt1>
      <a:dk2>
        <a:srgbClr val="333333"/>
      </a:dk2>
      <a:lt2>
        <a:srgbClr val="1C1C1C"/>
      </a:lt2>
      <a:accent1>
        <a:srgbClr val="008A8C"/>
      </a:accent1>
      <a:accent2>
        <a:srgbClr val="00BFC4"/>
      </a:accent2>
      <a:accent3>
        <a:srgbClr val="FBFBFB"/>
      </a:accent3>
      <a:accent4>
        <a:srgbClr val="000000"/>
      </a:accent4>
      <a:accent5>
        <a:srgbClr val="AAC4C5"/>
      </a:accent5>
      <a:accent6>
        <a:srgbClr val="00ADB1"/>
      </a:accent6>
      <a:hlink>
        <a:srgbClr val="007376"/>
      </a:hlink>
      <a:folHlink>
        <a:srgbClr val="001F20"/>
      </a:folHlink>
    </a:clrScheme>
    <a:fontScheme name="Template_D03_F05_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D03_F05_EN 1">
        <a:dk1>
          <a:srgbClr val="000000"/>
        </a:dk1>
        <a:lt1>
          <a:srgbClr val="F8F8F8"/>
        </a:lt1>
        <a:dk2>
          <a:srgbClr val="333333"/>
        </a:dk2>
        <a:lt2>
          <a:srgbClr val="1C1C1C"/>
        </a:lt2>
        <a:accent1>
          <a:srgbClr val="008A8C"/>
        </a:accent1>
        <a:accent2>
          <a:srgbClr val="00BFC4"/>
        </a:accent2>
        <a:accent3>
          <a:srgbClr val="FBFBFB"/>
        </a:accent3>
        <a:accent4>
          <a:srgbClr val="000000"/>
        </a:accent4>
        <a:accent5>
          <a:srgbClr val="AAC4C5"/>
        </a:accent5>
        <a:accent6>
          <a:srgbClr val="00ADB1"/>
        </a:accent6>
        <a:hlink>
          <a:srgbClr val="007376"/>
        </a:hlink>
        <a:folHlink>
          <a:srgbClr val="001F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CRC Team Document" ma:contentTypeID="0x010100F306B2604BE44180B8B82333BE64DF4E005A5CBB6C53404A16AAEA5338BA52399900B74FCFBEF37BBB4089D2AC364490744A" ma:contentTypeVersion="69" ma:contentTypeDescription="Upload Form" ma:contentTypeScope="" ma:versionID="bf7c50ad6ebee491c6e43dcbc952d30c">
  <xsd:schema xmlns:xsd="http://www.w3.org/2001/XMLSchema" xmlns:xs="http://www.w3.org/2001/XMLSchema" xmlns:p="http://schemas.microsoft.com/office/2006/metadata/properties" xmlns:ns1="http://schemas.microsoft.com/sharepoint/v3" xmlns:ns2="1637fac1-5363-4243-8d5d-94a4d4f060ba" xmlns:ns3="a8a2af44-4b8d-404b-a8bd-4186350a523c" targetNamespace="http://schemas.microsoft.com/office/2006/metadata/properties" ma:root="true" ma:fieldsID="ffbca1b3160b1f61d9c20c9ffb9e5cb1" ns1:_="" ns2:_="" ns3:_="">
    <xsd:import namespace="http://schemas.microsoft.com/sharepoint/v3"/>
    <xsd:import namespace="1637fac1-5363-4243-8d5d-94a4d4f060ba"/>
    <xsd:import namespace="a8a2af44-4b8d-404b-a8bd-4186350a523c"/>
    <xsd:element name="properties">
      <xsd:complexType>
        <xsd:sequence>
          <xsd:element name="documentManagement">
            <xsd:complexType>
              <xsd:all>
                <xsd:element ref="ns2:ICRCIMP_IsFocus" minOccurs="0"/>
                <xsd:element ref="ns3:IsIntranet" minOccurs="0"/>
                <xsd:element ref="ns3:Period_x0020_start" minOccurs="0"/>
                <xsd:element ref="ns3:Period_x0020_end" minOccurs="0"/>
                <xsd:element ref="ns2:ICRCIMP_IsRecord" minOccurs="0"/>
                <xsd:element ref="ns2:ICRCIMP_RMIdentifier" minOccurs="0"/>
                <xsd:element ref="ns2:ICRCIMP_RMTransfer" minOccurs="0"/>
                <xsd:element ref="ns1:AverageRating" minOccurs="0"/>
                <xsd:element ref="ns1:RatingCount" minOccurs="0"/>
                <xsd:element ref="ns3:_dlc_DocIdUrl" minOccurs="0"/>
                <xsd:element ref="ns2:ICRCIMP_RMUnitInCharge_H" minOccurs="0"/>
                <xsd:element ref="ns3:TaxCatchAll" minOccurs="0"/>
                <xsd:element ref="ns3:TaxCatchAllLabel" minOccurs="0"/>
                <xsd:element ref="ns3:_dlc_DocIdPersistId" minOccurs="0"/>
                <xsd:element ref="ns2:ICRCIMP_Keyword_H" minOccurs="0"/>
                <xsd:element ref="ns3:_dlc_DocId" minOccurs="0"/>
                <xsd:element ref="ns2:ICRCIMP_OrganizationalAccronym_H" minOccurs="0"/>
                <xsd:element ref="ns2:ICRCIMP_Country_H" minOccurs="0"/>
                <xsd:element ref="ns2:ICRCIMP_DocumentType_H" minOccurs="0"/>
                <xsd:element ref="ns2:ICRCIMP_IHT_H" minOccurs="0"/>
                <xsd:element ref="ns2:ICRCIMP_BusinessFunction_H" minOccurs="0"/>
                <xsd:element ref="ns2:ICRCIMP_Topic_H" minOccurs="0"/>
                <xsd:element ref="ns2:hbd50c89fbf1493cbe2fe8ab99523f5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6" nillable="true" ma:displayName="Rating (0-5)" ma:decimals="2" ma:description="Average value of all the ratings that have been submitted" ma:hidden="true" ma:internalName="AverageRating" ma:readOnly="false">
      <xsd:simpleType>
        <xsd:restriction base="dms:Number"/>
      </xsd:simpleType>
    </xsd:element>
    <xsd:element name="RatingCount" ma:index="17" nillable="true" ma:displayName="Number of Ratings" ma:decimals="0" ma:description="Number of ratings submitted" ma:hidden="true" ma:internalName="RatingCount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7fac1-5363-4243-8d5d-94a4d4f060ba" elementFormDefault="qualified">
    <xsd:import namespace="http://schemas.microsoft.com/office/2006/documentManagement/types"/>
    <xsd:import namespace="http://schemas.microsoft.com/office/infopath/2007/PartnerControls"/>
    <xsd:element name="ICRCIMP_IsFocus" ma:index="5" nillable="true" ma:displayName="Is Key Document" ma:default="0" ma:internalName="ICRCIMP_IsFocus">
      <xsd:simpleType>
        <xsd:restriction base="dms:Boolean"/>
      </xsd:simpleType>
    </xsd:element>
    <xsd:element name="ICRCIMP_IsRecord" ma:index="12" nillable="true" ma:displayName="Is Record" ma:default="0" ma:internalName="ICRCIMP_IsRecord">
      <xsd:simpleType>
        <xsd:restriction base="dms:Boolean"/>
      </xsd:simpleType>
    </xsd:element>
    <xsd:element name="ICRCIMP_RMIdentifier" ma:index="13" nillable="true" ma:displayName="RM Identifier" ma:hidden="true" ma:internalName="ICRCIMP_RMIdentifier" ma:readOnly="false">
      <xsd:simpleType>
        <xsd:restriction base="dms:Text"/>
      </xsd:simpleType>
    </xsd:element>
    <xsd:element name="ICRCIMP_RMTransfer" ma:index="15" nillable="true" ma:displayName="RM Transfer" ma:format="Image" ma:hidden="true" ma:internalName="ICRCIMP_RMTransfer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CRCIMP_RMUnitInCharge_H" ma:index="25" nillable="true" ma:taxonomy="true" ma:internalName="ICRCIMP_RMUnitInCharge_H" ma:taxonomyFieldName="ICRCIMP_RMUnitInCharge" ma:displayName="RM Unit In Charge" ma:readOnly="false" ma:default="" ma:fieldId="{6e3f7d82-bb30-4acf-bd11-eef511e2f6ff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Keyword_H" ma:index="29" nillable="true" ma:taxonomy="true" ma:internalName="ICRCIMP_Keyword_H" ma:taxonomyFieldName="ICRCIMP_Keyword" ma:displayName="Keyword" ma:readOnly="false" ma:default="" ma:fieldId="{f27af7a6-d078-4508-aeeb-bc60d2b2a9c2}" ma:taxonomyMulti="true" ma:sspId="ab0fa9d1-5a5a-4c9b-9c24-b67ffc5bb60f" ma:termSetId="9e1982ce-954c-4bc3-b476-a56a519943c0" ma:anchorId="dc16195f-09ad-42a4-9fc8-901be5812cbf" ma:open="false" ma:isKeyword="false">
      <xsd:complexType>
        <xsd:sequence>
          <xsd:element ref="pc:Terms" minOccurs="0" maxOccurs="1"/>
        </xsd:sequence>
      </xsd:complexType>
    </xsd:element>
    <xsd:element name="ICRCIMP_OrganizationalAccronym_H" ma:index="31" nillable="true" ma:taxonomy="true" ma:internalName="ICRCIMP_OrganizationalAccronym_H" ma:taxonomyFieldName="ICRCIMP_OrganizationalAccronym" ma:displayName="Organizational Acronym" ma:readOnly="false" ma:default="" ma:fieldId="{7ccf5c89-e992-4c56-8c3d-f080454b7083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Country_H" ma:index="32" nillable="true" ma:taxonomy="true" ma:internalName="ICRCIMP_Country_H" ma:taxonomyFieldName="ICRCIMP_Country" ma:displayName="Country" ma:readOnly="false" ma:default="2;#No Country|1f55df4f-c103-4303-b974-426a8e7d1d06" ma:fieldId="{43c356ae-dbf9-4781-9db5-36f4e2c43aa5}" ma:taxonomyMulti="true" ma:sspId="ab0fa9d1-5a5a-4c9b-9c24-b67ffc5bb60f" ma:termSetId="9e1982ce-954c-4bc3-b476-a56a519943c0" ma:anchorId="ef6172f5-22a7-44c1-85b4-1009e07f4347" ma:open="false" ma:isKeyword="false">
      <xsd:complexType>
        <xsd:sequence>
          <xsd:element ref="pc:Terms" minOccurs="0" maxOccurs="1"/>
        </xsd:sequence>
      </xsd:complexType>
    </xsd:element>
    <xsd:element name="ICRCIMP_DocumentType_H" ma:index="33" nillable="true" ma:taxonomy="true" ma:internalName="ICRCIMP_DocumentType_H" ma:taxonomyFieldName="ICRCIMP_DocumentType" ma:displayName="Document Type" ma:readOnly="false" ma:default="" ma:fieldId="{be9838ba-4f15-4a58-a832-ef14848e4da7}" ma:sspId="ab0fa9d1-5a5a-4c9b-9c24-b67ffc5bb60f" ma:termSetId="9e1982ce-954c-4bc3-b476-a56a519943c0" ma:anchorId="d4aee717-125d-40b5-a4ac-9555539d892b" ma:open="false" ma:isKeyword="false">
      <xsd:complexType>
        <xsd:sequence>
          <xsd:element ref="pc:Terms" minOccurs="0" maxOccurs="1"/>
        </xsd:sequence>
      </xsd:complexType>
    </xsd:element>
    <xsd:element name="ICRCIMP_IHT_H" ma:index="34" nillable="true" ma:taxonomy="true" ma:internalName="ICRCIMP_IHT_H" ma:taxonomyFieldName="ICRCIMP_IHT" ma:displayName="IHT" ma:readOnly="false" ma:default="3;#Internal|23eb6094-56fc-4ad4-8ae2-cf1575a694f0" ma:fieldId="{065c2617-21f6-47e4-87f5-3c0378fecd5d}" ma:sspId="ab0fa9d1-5a5a-4c9b-9c24-b67ffc5bb60f" ma:termSetId="9e1982ce-954c-4bc3-b476-a56a519943c0" ma:anchorId="b0b0a92e-8599-45de-9f88-f18d1883a95e" ma:open="false" ma:isKeyword="false">
      <xsd:complexType>
        <xsd:sequence>
          <xsd:element ref="pc:Terms" minOccurs="0" maxOccurs="1"/>
        </xsd:sequence>
      </xsd:complexType>
    </xsd:element>
    <xsd:element name="ICRCIMP_BusinessFunction_H" ma:index="35" nillable="true" ma:taxonomy="true" ma:internalName="ICRCIMP_BusinessFunction_H" ma:taxonomyFieldName="ICRCIMP_BusinessFunction" ma:displayName="Business Function" ma:readOnly="false" ma:default="1;#Operations Management|8105d8d5-bb50-46de-81af-10caf3180b22" ma:fieldId="{135f9e93-e411-4f51-a3e4-c80a6701173e}" ma:sspId="ab0fa9d1-5a5a-4c9b-9c24-b67ffc5bb60f" ma:termSetId="9e1982ce-954c-4bc3-b476-a56a519943c0" ma:anchorId="1f494b62-34d6-4855-af7c-08b76e795dc3" ma:open="false" ma:isKeyword="false">
      <xsd:complexType>
        <xsd:sequence>
          <xsd:element ref="pc:Terms" minOccurs="0" maxOccurs="1"/>
        </xsd:sequence>
      </xsd:complexType>
    </xsd:element>
    <xsd:element name="ICRCIMP_Topic_H" ma:index="36" nillable="true" ma:taxonomy="true" ma:internalName="ICRCIMP_Topic_H" ma:taxonomyFieldName="Key_x0020_Issue" ma:displayName="Key Issue" ma:readOnly="false" ma:default="" ma:fieldId="{3c075bcb-7e07-4d9c-acf9-7529be614bbf}" ma:taxonomyMulti="true" ma:sspId="ab0fa9d1-5a5a-4c9b-9c24-b67ffc5bb60f" ma:termSetId="9e1982ce-954c-4bc3-b476-a56a519943c0" ma:anchorId="a8ad2310-98ac-4bbe-9c4d-0a57da7951af" ma:open="false" ma:isKeyword="false">
      <xsd:complexType>
        <xsd:sequence>
          <xsd:element ref="pc:Terms" minOccurs="0" maxOccurs="1"/>
        </xsd:sequence>
      </xsd:complexType>
    </xsd:element>
    <xsd:element name="hbd50c89fbf1493cbe2fe8ab99523f53" ma:index="38" nillable="true" ma:taxonomy="true" ma:internalName="hbd50c89fbf1493cbe2fe8ab99523f53" ma:taxonomyFieldName="ICRCIMP_KeyIssue" ma:displayName="Key Issue" ma:fieldId="{1bd50c89-fbf1-493c-be2f-e8ab99523f53}" ma:sspId="ab0fa9d1-5a5a-4c9b-9c24-b67ffc5bb60f" ma:termSetId="9e1982ce-954c-4bc3-b476-a56a519943c0" ma:anchorId="a8ad2310-98ac-4bbe-9c4d-0a57da7951af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2af44-4b8d-404b-a8bd-4186350a523c" elementFormDefault="qualified">
    <xsd:import namespace="http://schemas.microsoft.com/office/2006/documentManagement/types"/>
    <xsd:import namespace="http://schemas.microsoft.com/office/infopath/2007/PartnerControls"/>
    <xsd:element name="IsIntranet" ma:index="6" nillable="true" ma:displayName="Is Intranet" ma:default="0" ma:internalName="IsIntranet">
      <xsd:simpleType>
        <xsd:restriction base="dms:Boolean"/>
      </xsd:simpleType>
    </xsd:element>
    <xsd:element name="Period_x0020_start" ma:index="10" nillable="true" ma:displayName="Period start" ma:default="[today]" ma:format="DateOnly" ma:internalName="Period_x0020_start">
      <xsd:simpleType>
        <xsd:restriction base="dms:DateTime"/>
      </xsd:simpleType>
    </xsd:element>
    <xsd:element name="Period_x0020_end" ma:index="11" nillable="true" ma:displayName="Period end" ma:format="DateOnly" ma:internalName="Period_x0020_end">
      <xsd:simpleType>
        <xsd:restriction base="dms:DateTime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26" nillable="true" ma:displayName="Taxonomy Catch All Column" ma:hidden="true" ma:list="{6b19b1ae-aa9c-401b-87dd-19acc1e692f5}" ma:internalName="TaxCatchAll" ma:showField="CatchAllData" ma:web="1637fac1-5363-4243-8d5d-94a4d4f060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hidden="true" ma:list="{6b19b1ae-aa9c-401b-87dd-19acc1e692f5}" ma:internalName="TaxCatchAllLabel" ma:readOnly="true" ma:showField="CatchAllDataLabel" ma:web="1637fac1-5363-4243-8d5d-94a4d4f060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Summa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RCIMP_RMIdentifier xmlns="1637fac1-5363-4243-8d5d-94a4d4f060ba" xsi:nil="true"/>
    <ICRCIMP_RMTransfer xmlns="1637fac1-5363-4243-8d5d-94a4d4f060ba">
      <Url xsi:nil="true"/>
      <Description xsi:nil="true"/>
    </ICRCIMP_RMTransfer>
    <ICRCIMP_Keyword_H xmlns="1637fac1-5363-4243-8d5d-94a4d4f060ba">
      <Terms xmlns="http://schemas.microsoft.com/office/infopath/2007/PartnerControls"/>
    </ICRCIMP_Keyword_H>
    <Period_x0020_start xmlns="a8a2af44-4b8d-404b-a8bd-4186350a523c">2022-10-06T22:00:00+00:00</Period_x0020_start>
    <ICRCIMP_DocumentType_H xmlns="1637fac1-5363-4243-8d5d-94a4d4f060ba">
      <Terms xmlns="http://schemas.microsoft.com/office/infopath/2007/PartnerControls"/>
    </ICRCIMP_DocumentType_H>
    <ICRCIMP_IsRecord xmlns="1637fac1-5363-4243-8d5d-94a4d4f060ba">false</ICRCIMP_IsRecord>
    <ICRCIMP_RMUnitInCharge_H xmlns="1637fac1-5363-4243-8d5d-94a4d4f060ba">
      <Terms xmlns="http://schemas.microsoft.com/office/infopath/2007/PartnerControls"/>
    </ICRCIMP_RMUnitInCharge_H>
    <TaxCatchAll xmlns="a8a2af44-4b8d-404b-a8bd-4186350a523c">
      <Value>387</Value>
      <Value>3</Value>
      <Value>2</Value>
      <Value>1</Value>
    </TaxCatchAll>
    <ICRCIMP_Topic_H xmlns="1637fac1-5363-4243-8d5d-94a4d4f060ba">
      <Terms xmlns="http://schemas.microsoft.com/office/infopath/2007/PartnerControls"/>
    </ICRCIMP_Topic_H>
    <IsIntranet xmlns="a8a2af44-4b8d-404b-a8bd-4186350a523c">false</IsIntranet>
    <RatingCount xmlns="http://schemas.microsoft.com/sharepoint/v3" xsi:nil="true"/>
    <ICRCIMP_Country_H xmlns="1637fac1-5363-4243-8d5d-94a4d4f060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 Country</TermName>
          <TermId xmlns="http://schemas.microsoft.com/office/infopath/2007/PartnerControls">1f55df4f-c103-4303-b974-426a8e7d1d06</TermId>
        </TermInfo>
      </Terms>
    </ICRCIMP_Country_H>
    <ICRCIMP_OrganizationalAccronym_H xmlns="1637fac1-5363-4243-8d5d-94a4d4f060ba">
      <Terms xmlns="http://schemas.microsoft.com/office/infopath/2007/PartnerControls"/>
    </ICRCIMP_OrganizationalAccronym_H>
    <ICRCIMP_IsFocus xmlns="1637fac1-5363-4243-8d5d-94a4d4f060ba">false</ICRCIMP_IsFocus>
    <hbd50c89fbf1493cbe2fe8ab99523f53 xmlns="1637fac1-5363-4243-8d5d-94a4d4f060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Health Care in Danger</TermName>
          <TermId xmlns="http://schemas.microsoft.com/office/infopath/2007/PartnerControls">be474453-95b6-4895-b920-6ea8a1477e34</TermId>
        </TermInfo>
      </Terms>
    </hbd50c89fbf1493cbe2fe8ab99523f53>
    <AverageRating xmlns="http://schemas.microsoft.com/sharepoint/v3" xsi:nil="true"/>
    <ICRCIMP_IHT_H xmlns="1637fac1-5363-4243-8d5d-94a4d4f060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23eb6094-56fc-4ad4-8ae2-cf1575a694f0</TermId>
        </TermInfo>
      </Terms>
    </ICRCIMP_IHT_H>
    <ICRCIMP_BusinessFunction_H xmlns="1637fac1-5363-4243-8d5d-94a4d4f060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Operations management</TermName>
          <TermId xmlns="http://schemas.microsoft.com/office/infopath/2007/PartnerControls">8105d8d5-bb50-46de-81af-10caf3180b22</TermId>
        </TermInfo>
      </Terms>
    </ICRCIMP_BusinessFunction_H>
    <Period_x0020_end xmlns="a8a2af44-4b8d-404b-a8bd-4186350a523c" xsi:nil="true"/>
    <_dlc_DocId xmlns="a8a2af44-4b8d-404b-a8bd-4186350a523c">TSOPDIR-19-12333</_dlc_DocId>
    <_dlc_DocIdUrl xmlns="a8a2af44-4b8d-404b-a8bd-4186350a523c">
      <Url>https://collab.ext.icrc.org/sites/TS_OP_DIR/_layouts/15/DocIdRedir.aspx?ID=TSOPDIR-19-12333</Url>
      <Description>TSOPDIR-19-12333</Description>
    </_dlc_DocIdUrl>
  </documentManagement>
</p:properties>
</file>

<file path=customXml/item4.xml><?xml version="1.0" encoding="utf-8"?>
<?mso-contentType ?>
<SharedContentType xmlns="Microsoft.SharePoint.Taxonomy.ContentTypeSync" SourceId="ab0fa9d1-5a5a-4c9b-9c24-b67ffc5bb60f" ContentTypeId="0x010100F306B2604BE44180B8B82333BE64DF4E005A5CBB6C53404A16AAEA5338BA523999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E482C91-E5BE-4B14-BF5E-251F40B77F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637fac1-5363-4243-8d5d-94a4d4f060ba"/>
    <ds:schemaRef ds:uri="a8a2af44-4b8d-404b-a8bd-4186350a5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EFF2EF-D926-4278-A771-2F4D03EB97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584720-E687-43F7-9204-8D80988C378D}">
  <ds:schemaRefs>
    <ds:schemaRef ds:uri="http://schemas.microsoft.com/office/2006/metadata/properties"/>
    <ds:schemaRef ds:uri="http://schemas.microsoft.com/office/infopath/2007/PartnerControls"/>
    <ds:schemaRef ds:uri="1637fac1-5363-4243-8d5d-94a4d4f060ba"/>
    <ds:schemaRef ds:uri="a8a2af44-4b8d-404b-a8bd-4186350a523c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6EB11EA7-1322-4BFB-9AD1-17E054F34E63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4FBA0DC3-6165-4BEC-B797-D98025E4D19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54623</TotalTime>
  <Words>4141</Words>
  <Application>Microsoft Office PowerPoint</Application>
  <PresentationFormat>Widescreen</PresentationFormat>
  <Paragraphs>504</Paragraphs>
  <Slides>73</Slides>
  <Notes>55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Calibri</vt:lpstr>
      <vt:lpstr>HelveticaNeueLTStd-Roman</vt:lpstr>
      <vt:lpstr>Merriweather</vt:lpstr>
      <vt:lpstr>Merriweather Light</vt:lpstr>
      <vt:lpstr>Wingdings</vt:lpstr>
      <vt:lpstr>Wingdings 3</vt:lpstr>
      <vt:lpstr>1_Template_D03_F05_EN</vt:lpstr>
      <vt:lpstr>Atenuação da violência na assistência à saúde </vt:lpstr>
      <vt:lpstr>Módulo 1</vt:lpstr>
      <vt:lpstr>Conteúdos</vt:lpstr>
      <vt:lpstr>Regras básicas</vt:lpstr>
      <vt:lpstr>Você aprenderá…</vt:lpstr>
      <vt:lpstr>Trabalho em duplas: apresentações</vt:lpstr>
      <vt:lpstr>Discussão geral: expectativas</vt:lpstr>
      <vt:lpstr>Assistência à Saúde em Perigo</vt:lpstr>
      <vt:lpstr>A violência contra a assistência à saúde ocorre em todos os lugares.</vt:lpstr>
      <vt:lpstr>PowerPoint Presentation</vt:lpstr>
      <vt:lpstr>Fatores de risco</vt:lpstr>
      <vt:lpstr>Tipos de violência</vt:lpstr>
      <vt:lpstr>Como reagir à violência proativa</vt:lpstr>
      <vt:lpstr>Como reagir à violência reativa</vt:lpstr>
      <vt:lpstr>Módulo 2</vt:lpstr>
      <vt:lpstr>PowerPoint Presentation</vt:lpstr>
      <vt:lpstr>Violência na assistência à saúde</vt:lpstr>
      <vt:lpstr>Trabalho em duplas: suas experiências</vt:lpstr>
      <vt:lpstr>O que é violência no local de trabalho?</vt:lpstr>
      <vt:lpstr>A violência afeta pessoas diferentes de formas diferentes</vt:lpstr>
      <vt:lpstr>Reações corporais à violência</vt:lpstr>
      <vt:lpstr>Por que a tensão se transforma em violência?</vt:lpstr>
      <vt:lpstr>Discussão em grupo: seus pensamentos e sentimentos</vt:lpstr>
      <vt:lpstr>Suas responsabilidades</vt:lpstr>
      <vt:lpstr>Seus direitos</vt:lpstr>
      <vt:lpstr>Módulo 3</vt:lpstr>
      <vt:lpstr>PowerPoint Presentation</vt:lpstr>
      <vt:lpstr>Discussão geral  Vamos revisar: Por que a tensão se transforma em violência?</vt:lpstr>
      <vt:lpstr>O que provoca frustração e raiva em pacientes e cuidadores?</vt:lpstr>
      <vt:lpstr>Calma, comportamento controlado e técnicas de atenuação devem se tornar um hábito, e isso exige prática!</vt:lpstr>
      <vt:lpstr>O que você acha que aconteceu aqui?</vt:lpstr>
      <vt:lpstr>Estudo de caso 1</vt:lpstr>
      <vt:lpstr>Discussão em grupo</vt:lpstr>
      <vt:lpstr>Preste atenção aos sinais de alerta</vt:lpstr>
      <vt:lpstr>Preste atenção aos sinais de alerta</vt:lpstr>
      <vt:lpstr>Preste atenção aos sinais de alerta</vt:lpstr>
      <vt:lpstr>Aja sempre de forma respeitosa</vt:lpstr>
      <vt:lpstr>Pratique a escuta ativa</vt:lpstr>
      <vt:lpstr>Demonstre interesse e verifique a compreensão</vt:lpstr>
      <vt:lpstr>Ofereça poder de escolha</vt:lpstr>
      <vt:lpstr>Evite o uso de jargão</vt:lpstr>
      <vt:lpstr>Preste atenção à sua linguagem corporal </vt:lpstr>
      <vt:lpstr>Avalie a situação continuamente</vt:lpstr>
      <vt:lpstr>Dicas adicionais</vt:lpstr>
      <vt:lpstr>Dicas adicionais</vt:lpstr>
      <vt:lpstr>Vamos voltar ao caso do sr. X e da sra. Y na sala de emergência…</vt:lpstr>
      <vt:lpstr>PowerPoint Presentation</vt:lpstr>
      <vt:lpstr>Estudo de caso 2</vt:lpstr>
      <vt:lpstr>PowerPoint Presentation</vt:lpstr>
      <vt:lpstr>PowerPoint Presentation</vt:lpstr>
      <vt:lpstr>PowerPoint Presentation</vt:lpstr>
      <vt:lpstr>Coloque-se no lugar do outro!</vt:lpstr>
      <vt:lpstr>Comportamentos simples para uma melhor comunicação</vt:lpstr>
      <vt:lpstr>Escutar                      Oferecer</vt:lpstr>
      <vt:lpstr>Esperar</vt:lpstr>
      <vt:lpstr>Observar        Inclinar-se</vt:lpstr>
      <vt:lpstr>Assentir    Expressar</vt:lpstr>
      <vt:lpstr>Trabalho em duplas: Encenação</vt:lpstr>
      <vt:lpstr>Situação 1</vt:lpstr>
      <vt:lpstr>Situação 2</vt:lpstr>
      <vt:lpstr>Situação 3</vt:lpstr>
      <vt:lpstr>Situação 4</vt:lpstr>
      <vt:lpstr>Situação 5</vt:lpstr>
      <vt:lpstr>PowerPoint Presentation</vt:lpstr>
      <vt:lpstr>PowerPoint Presentation</vt:lpstr>
      <vt:lpstr>Discussão geral: Recapitulação</vt:lpstr>
      <vt:lpstr>Discussão geral: Desafios</vt:lpstr>
      <vt:lpstr>Exercite as técnicas para aprofundar a aprendizagem</vt:lpstr>
      <vt:lpstr>Compartilhe seus conhecimentos</vt:lpstr>
      <vt:lpstr>PowerPoint Presentation</vt:lpstr>
      <vt:lpstr>Principais conclusões</vt:lpstr>
      <vt:lpstr>E, por último…</vt:lpstr>
      <vt:lpstr>PowerPoint Presentation</vt:lpstr>
    </vt:vector>
  </TitlesOfParts>
  <Company>ICRC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Consolidated de-escalation training - slides</dc:title>
  <dc:creator>Khan Mirwais</dc:creator>
  <cp:lastModifiedBy>Anne-Rose Weingarten</cp:lastModifiedBy>
  <cp:revision>273</cp:revision>
  <dcterms:created xsi:type="dcterms:W3CDTF">2018-01-20T06:43:39Z</dcterms:created>
  <dcterms:modified xsi:type="dcterms:W3CDTF">2023-08-03T13:05:05Z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0x010100F306B2604BE44180B8B82333BE64DF4E005A5CBB6C53404A16AAEA5338BA52399900B74FCFBEF37BBB4089D2AC364490744A</vt:lpwstr>
  </property>
  <property fmtid="{D5CDD505-2E9C-101B-9397-08002B2CF9AE}" pid="3" name="ICRCIMP_RMUnitInCharge">
    <vt:lpwstr/>
  </property>
  <property fmtid="{D5CDD505-2E9C-101B-9397-08002B2CF9AE}" pid="4" name="ICRCIMP_ManageAccess">
    <vt:bool>false</vt:bool>
  </property>
  <property fmtid="{D5CDD505-2E9C-101B-9397-08002B2CF9AE}" pid="5" name="ICRCIMP_IHT">
    <vt:lpwstr>3;#Internal|23eb6094-56fc-4ad4-8ae2-cf1575a694f0</vt:lpwstr>
  </property>
  <property fmtid="{D5CDD505-2E9C-101B-9397-08002B2CF9AE}" pid="6" name="ICRCIMP_Country">
    <vt:lpwstr>2;#No Country|1f55df4f-c103-4303-b974-426a8e7d1d06</vt:lpwstr>
  </property>
  <property fmtid="{D5CDD505-2E9C-101B-9397-08002B2CF9AE}" pid="7" name="ICRCIMP_OrganizationalAccronym">
    <vt:lpwstr/>
  </property>
  <property fmtid="{D5CDD505-2E9C-101B-9397-08002B2CF9AE}" pid="8" name="ICRCIMP_DocumentType">
    <vt:lpwstr/>
  </property>
  <property fmtid="{D5CDD505-2E9C-101B-9397-08002B2CF9AE}" pid="9" name="Key Issue">
    <vt:lpwstr/>
  </property>
  <property fmtid="{D5CDD505-2E9C-101B-9397-08002B2CF9AE}" pid="10" name="ICRCIMP_BusinessFunction">
    <vt:lpwstr>1;#Operations management|8105d8d5-bb50-46de-81af-10caf3180b22</vt:lpwstr>
  </property>
  <property fmtid="{D5CDD505-2E9C-101B-9397-08002B2CF9AE}" pid="11" name="ICRCIMP_Keyword">
    <vt:lpwstr/>
  </property>
  <property fmtid="{D5CDD505-2E9C-101B-9397-08002B2CF9AE}" pid="12" name="ICRCIMP_KeyIssue">
    <vt:lpwstr>387;#Health Care in Danger|be474453-95b6-4895-b920-6ea8a1477e34</vt:lpwstr>
  </property>
  <property fmtid="{D5CDD505-2E9C-101B-9397-08002B2CF9AE}" pid="13" name="_dlc_DocIdItemGuid">
    <vt:lpwstr>bf4daf91-ed90-4ef7-ae71-fc56ea62ebc4</vt:lpwstr>
  </property>
</Properties>
</file>